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handoutMasterIdLst>
    <p:handoutMasterId r:id="rId70"/>
  </p:handoutMasterIdLst>
  <p:sldIdLst>
    <p:sldId id="317" r:id="rId2"/>
    <p:sldId id="264" r:id="rId3"/>
    <p:sldId id="322" r:id="rId4"/>
    <p:sldId id="374" r:id="rId5"/>
    <p:sldId id="373" r:id="rId6"/>
    <p:sldId id="376" r:id="rId7"/>
    <p:sldId id="377" r:id="rId8"/>
    <p:sldId id="378" r:id="rId9"/>
    <p:sldId id="382"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438" r:id="rId23"/>
    <p:sldId id="397" r:id="rId24"/>
    <p:sldId id="468" r:id="rId25"/>
    <p:sldId id="398" r:id="rId26"/>
    <p:sldId id="506" r:id="rId27"/>
    <p:sldId id="469" r:id="rId28"/>
    <p:sldId id="470" r:id="rId29"/>
    <p:sldId id="507" r:id="rId30"/>
    <p:sldId id="508" r:id="rId31"/>
    <p:sldId id="509" r:id="rId32"/>
    <p:sldId id="510" r:id="rId33"/>
    <p:sldId id="511" r:id="rId34"/>
    <p:sldId id="512" r:id="rId35"/>
    <p:sldId id="513" r:id="rId36"/>
    <p:sldId id="514" r:id="rId37"/>
    <p:sldId id="515" r:id="rId38"/>
    <p:sldId id="401" r:id="rId39"/>
    <p:sldId id="410" r:id="rId40"/>
    <p:sldId id="434" r:id="rId41"/>
    <p:sldId id="436" r:id="rId42"/>
    <p:sldId id="435" r:id="rId43"/>
    <p:sldId id="352" r:id="rId44"/>
    <p:sldId id="437" r:id="rId45"/>
    <p:sldId id="439" r:id="rId46"/>
    <p:sldId id="440" r:id="rId47"/>
    <p:sldId id="441" r:id="rId48"/>
    <p:sldId id="442" r:id="rId49"/>
    <p:sldId id="443" r:id="rId50"/>
    <p:sldId id="445" r:id="rId51"/>
    <p:sldId id="446" r:id="rId52"/>
    <p:sldId id="447" r:id="rId53"/>
    <p:sldId id="448" r:id="rId54"/>
    <p:sldId id="449" r:id="rId55"/>
    <p:sldId id="450" r:id="rId56"/>
    <p:sldId id="454" r:id="rId57"/>
    <p:sldId id="451" r:id="rId58"/>
    <p:sldId id="452" r:id="rId59"/>
    <p:sldId id="453" r:id="rId60"/>
    <p:sldId id="455" r:id="rId61"/>
    <p:sldId id="456" r:id="rId62"/>
    <p:sldId id="457" r:id="rId63"/>
    <p:sldId id="458" r:id="rId64"/>
    <p:sldId id="459" r:id="rId65"/>
    <p:sldId id="460" r:id="rId66"/>
    <p:sldId id="461" r:id="rId67"/>
    <p:sldId id="318" r:id="rId68"/>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xmlns="" val="1"/>
      </p:ext>
    </p:extLst>
  </p:showPr>
  <p:clrMru>
    <a:srgbClr val="005DA2"/>
    <a:srgbClr val="3992DB"/>
    <a:srgbClr val="F79600"/>
    <a:srgbClr val="0F1836"/>
    <a:srgbClr val="FDFDFD"/>
    <a:srgbClr val="D9D9D9"/>
    <a:srgbClr val="DCDE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5"/>
    <p:restoredTop sz="94660"/>
  </p:normalViewPr>
  <p:slideViewPr>
    <p:cSldViewPr showGuides="1">
      <p:cViewPr varScale="1">
        <p:scale>
          <a:sx n="112" d="100"/>
          <a:sy n="112" d="100"/>
        </p:scale>
        <p:origin x="-72" y="-96"/>
      </p:cViewPr>
      <p:guideLst>
        <p:guide orient="horz" pos="1619"/>
        <p:guide pos="2877"/>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pPr lvl="0" algn="r" eaLnBrk="1" fontAlgn="base" hangingPunct="1"/>
              <a:t>‹#›</a:t>
            </a:fld>
            <a:endParaRPr lang="zh-CN" altLang="en-US" sz="1200"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fontAlgn="base" hangingPunct="1"/>
            <a:fld id="{9A0DB2DC-4C9A-4742-B13C-FB6460FD3503}" type="slidenum">
              <a:rPr lang="zh-CN" altLang="en-US" sz="1200" strike="noStrike" noProof="1" dirty="0">
                <a:latin typeface="Calibri" panose="020F0502020204030204" pitchFamily="34" charset="0"/>
                <a:ea typeface="宋体" panose="02010600030101010101" pitchFamily="2" charset="-122"/>
                <a:cs typeface="+mn-cs"/>
              </a:rPr>
              <a:pPr lvl="0" algn="r" eaLnBrk="1" fontAlgn="base" hangingPunct="1"/>
              <a:t>‹#›</a:t>
            </a:fld>
            <a:endParaRPr lang="zh-CN" altLang="en-US" sz="1200" strike="noStrike" noProof="1">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幻灯片图像占位符 1"/>
          <p:cNvSpPr>
            <a:spLocks noGrp="1" noRot="1" noChangeAspect="1" noTextEdit="1"/>
          </p:cNvSpPr>
          <p:nvPr>
            <p:ph type="sldImg"/>
          </p:nvPr>
        </p:nvSpPr>
        <p:spPr>
          <a:ln>
            <a:solidFill>
              <a:srgbClr val="000000"/>
            </a:solidFill>
            <a:miter/>
          </a:ln>
        </p:spPr>
      </p:sp>
      <p:sp>
        <p:nvSpPr>
          <p:cNvPr id="5122"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 name="页眉占位符 1"/>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TextEdit="1"/>
          </p:cNvSpPr>
          <p:nvPr>
            <p:ph type="sldImg"/>
          </p:nvPr>
        </p:nvSpPr>
        <p:spPr>
          <a:ln>
            <a:solidFill>
              <a:srgbClr val="000000"/>
            </a:solidFill>
            <a:miter/>
          </a:ln>
        </p:spPr>
      </p:sp>
      <p:sp>
        <p:nvSpPr>
          <p:cNvPr id="7170"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 name="页眉占位符 1"/>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幻灯片图像占位符 1"/>
          <p:cNvSpPr>
            <a:spLocks noGrp="1" noRot="1" noChangeAspect="1" noTextEdit="1"/>
          </p:cNvSpPr>
          <p:nvPr>
            <p:ph type="sldImg"/>
          </p:nvPr>
        </p:nvSpPr>
        <p:spPr>
          <a:ln>
            <a:solidFill>
              <a:srgbClr val="000000"/>
            </a:solidFill>
            <a:miter/>
          </a:ln>
        </p:spPr>
      </p:sp>
      <p:sp>
        <p:nvSpPr>
          <p:cNvPr id="9218"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 name="页眉占位符 1"/>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noTextEdit="1"/>
          </p:cNvSpPr>
          <p:nvPr>
            <p:ph type="sldImg"/>
          </p:nvPr>
        </p:nvSpPr>
        <p:spPr>
          <a:ln>
            <a:solidFill>
              <a:srgbClr val="000000"/>
            </a:solidFill>
            <a:miter/>
          </a:ln>
        </p:spPr>
      </p:sp>
      <p:sp>
        <p:nvSpPr>
          <p:cNvPr id="51202"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 name="页眉占位符 1"/>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幻灯片图像占位符 1"/>
          <p:cNvSpPr>
            <a:spLocks noGrp="1" noRot="1" noChangeAspect="1" noTextEdit="1"/>
          </p:cNvSpPr>
          <p:nvPr>
            <p:ph type="sldImg"/>
          </p:nvPr>
        </p:nvSpPr>
        <p:spPr>
          <a:ln>
            <a:solidFill>
              <a:srgbClr val="000000"/>
            </a:solidFill>
            <a:miter/>
          </a:ln>
        </p:spPr>
      </p:sp>
      <p:sp>
        <p:nvSpPr>
          <p:cNvPr id="76802"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2" name="页眉占位符 1"/>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页眉占位符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财税-www.caishui.org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Ovr>
    <a:masterClrMapping/>
  </p:clrMapOvr>
  <p:transition spd="slow" advTm="0">
    <p:cover/>
  </p:transition>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59581"/>
            <a:ext cx="5486400" cy="30861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Ovr>
    <a:masterClrMapping/>
  </p:clrMapOvr>
  <p:transition spd="slow" advTm="0">
    <p:cover/>
  </p:transition>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Ovr>
    <a:masterClrMapping/>
  </p:clrMapOvr>
  <p:transition spd="slow" advTm="0">
    <p:cover/>
  </p:transition>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5979"/>
            <a:ext cx="6019800" cy="4388644"/>
          </a:xfrm>
        </p:spPr>
        <p:txBody>
          <a:bodyPr vert="eaVert"/>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Ovr>
    <a:masterClrMapping/>
  </p:clrMapOvr>
  <p:transition spd="slow" advTm="0">
    <p:cover/>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Ovr>
    <a:masterClrMapping/>
  </p:clrMapOvr>
  <p:transition spd="slow" advTm="0">
    <p:cover/>
  </p:transition>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Ovr>
    <a:masterClrMapping/>
  </p:clrMapOvr>
  <p:transition spd="slow" advTm="0">
    <p:cover/>
  </p:transition>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Ovr>
    <a:masterClrMapping/>
  </p:clrMapOvr>
  <p:transition spd="slow" advTm="0">
    <p:cover/>
  </p:transition>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Ovr>
    <a:masterClrMapping/>
  </p:clrMapOvr>
  <p:transition spd="slow" advTm="0">
    <p:cover/>
  </p:transition>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Ovr>
    <a:masterClrMapping/>
  </p:clrMapOvr>
  <p:transition spd="slow" advTm="0">
    <p:cover/>
  </p:transition>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Ovr>
    <a:masterClrMapping/>
  </p:clrMapOvr>
  <p:transition spd="slow" advTm="0">
    <p:cover/>
  </p:transition>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Ovr>
    <a:masterClrMapping/>
  </p:clrMapOvr>
  <p:transition spd="slow" advTm="0">
    <p:cover/>
  </p:transition>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Ovr>
    <a:masterClrMapping/>
  </p:clrMapOvr>
  <p:transition spd="slow" advTm="0">
    <p:cover/>
  </p:transition>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p>
        </p:txBody>
      </p:sp>
      <p:sp>
        <p:nvSpPr>
          <p:cNvPr id="1027" name="文本占位符 2"/>
          <p:cNvSpPr>
            <a:spLocks noGrp="1"/>
          </p:cNvSpPr>
          <p:nvPr>
            <p:ph type="body"/>
          </p:nvPr>
        </p:nvSpPr>
        <p:spPr>
          <a:xfrm>
            <a:off x="457200" y="1200150"/>
            <a:ext cx="8229600" cy="3394075"/>
          </a:xfrm>
          <a:prstGeom prst="rect">
            <a:avLst/>
          </a:prstGeom>
          <a:noFill/>
          <a:ln w="9525">
            <a:noFill/>
          </a:ln>
        </p:spPr>
        <p:txBody>
          <a:bodyPr anchor="t"/>
          <a:lstStyle/>
          <a:p>
            <a:pPr lvl="0" indent="-342900"/>
            <a:r>
              <a:rPr lang="zh-CN" altLang="en-US" dirty="0"/>
              <a:t>单击此处编辑母版文本样式</a:t>
            </a:r>
          </a:p>
          <a:p>
            <a:pPr lvl="1" indent="-285750"/>
            <a:r>
              <a:rPr lang="zh-CN" altLang="en-US" dirty="0"/>
              <a:t>第二级</a:t>
            </a:r>
          </a:p>
          <a:p>
            <a:pPr lvl="2" indent="-228600"/>
            <a:r>
              <a:rPr lang="zh-CN" altLang="en-US" dirty="0"/>
              <a:t>第三级</a:t>
            </a:r>
          </a:p>
          <a:p>
            <a:pPr lvl="3" indent="-228600"/>
            <a:r>
              <a:rPr lang="zh-CN" altLang="en-US" dirty="0"/>
              <a:t>第四级</a:t>
            </a:r>
          </a:p>
          <a:p>
            <a:pPr lvl="4" indent="-228600"/>
            <a:r>
              <a:rPr lang="zh-CN" altLang="en-US" dirty="0"/>
              <a:t>第五级</a:t>
            </a:r>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rgbClr val="898989"/>
                </a:solidFill>
                <a:latin typeface="Calibri" panose="020F0502020204030204" pitchFamily="34" charset="0"/>
              </a:defRPr>
            </a:lvl1pPr>
          </a:lstStyle>
          <a:p>
            <a:pPr lvl="0" eaLnBrk="1" fontAlgn="base" hangingPunct="1"/>
            <a:fld id="{9A0DB2DC-4C9A-4742-B13C-FB6460FD3503}" type="slidenum">
              <a:rPr lang="zh-CN" altLang="en-US" strike="noStrike" noProof="1" dirty="0">
                <a:latin typeface="Calibri" panose="020F0502020204030204" pitchFamily="34" charset="0"/>
                <a:ea typeface="宋体" panose="02010600030101010101" pitchFamily="2" charset="-122"/>
                <a:cs typeface="+mn-cs"/>
              </a:rPr>
              <a:pPr lvl="0" eaLnBrk="1" fontAlgn="base" hangingPunct="1"/>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Tm="0">
    <p:cover/>
  </p:transition>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ishui.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75" y="7938"/>
            <a:ext cx="9144000" cy="317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8" name="矩形 47"/>
          <p:cNvSpPr/>
          <p:nvPr/>
        </p:nvSpPr>
        <p:spPr>
          <a:xfrm>
            <a:off x="263525" y="1382713"/>
            <a:ext cx="8772525" cy="679450"/>
          </a:xfrm>
          <a:prstGeom prst="rect">
            <a:avLst/>
          </a:prstGeom>
          <a:noFill/>
          <a:ln w="9525">
            <a:noFill/>
          </a:ln>
        </p:spPr>
        <p:txBody>
          <a:bodyPr wrap="none" lIns="68571" tIns="34285" rIns="68571" bIns="34285" anchor="t">
            <a:spAutoFit/>
          </a:bodyPr>
          <a:lstStyle/>
          <a:p>
            <a:pPr algn="r"/>
            <a:r>
              <a:rPr lang="zh-CN" altLang="en-US" sz="4000" b="1" dirty="0">
                <a:solidFill>
                  <a:schemeClr val="bg1"/>
                </a:solidFill>
                <a:latin typeface="微软雅黑" panose="020B0503020204020204" pitchFamily="34" charset="-122"/>
                <a:ea typeface="微软雅黑" panose="020B0503020204020204" pitchFamily="34" charset="-122"/>
              </a:rPr>
              <a:t>六项专项附加扣除和扣缴申报操作指引</a:t>
            </a:r>
            <a:endParaRPr lang="en-US" altLang="zh-CN" sz="4000" b="1" dirty="0">
              <a:solidFill>
                <a:schemeClr val="bg1"/>
              </a:solidFill>
              <a:latin typeface="微软雅黑" panose="020B0503020204020204" pitchFamily="34" charset="-122"/>
              <a:ea typeface="微软雅黑" panose="020B0503020204020204" pitchFamily="34" charset="-122"/>
            </a:endParaRPr>
          </a:p>
        </p:txBody>
      </p:sp>
      <p:sp>
        <p:nvSpPr>
          <p:cNvPr id="4099" name="矩形 1"/>
          <p:cNvSpPr/>
          <p:nvPr/>
        </p:nvSpPr>
        <p:spPr>
          <a:xfrm>
            <a:off x="2281238" y="3381375"/>
            <a:ext cx="4572000" cy="915988"/>
          </a:xfrm>
          <a:prstGeom prst="rect">
            <a:avLst/>
          </a:prstGeom>
          <a:noFill/>
          <a:ln w="9525">
            <a:noFill/>
          </a:ln>
        </p:spPr>
        <p:txBody>
          <a:bodyPr anchor="t">
            <a:spAutoFit/>
          </a:bodyPr>
          <a:lstStyle/>
          <a:p>
            <a:pPr algn="ctr"/>
            <a:r>
              <a:rPr lang="zh-CN" altLang="en-US" b="1" dirty="0">
                <a:latin typeface="楷体_GB2312" panose="02010609030101010101" pitchFamily="49" charset="-122"/>
                <a:ea typeface="楷体_GB2312" panose="02010609030101010101" pitchFamily="49" charset="-122"/>
              </a:rPr>
              <a:t>国家税务总局所得税司</a:t>
            </a:r>
          </a:p>
          <a:p>
            <a:pPr algn="ctr"/>
            <a:endParaRPr lang="en-US" altLang="zh-CN" b="1" dirty="0">
              <a:latin typeface="楷体_GB2312" panose="02010609030101010101" pitchFamily="49" charset="-122"/>
              <a:ea typeface="楷体_GB2312" panose="02010609030101010101" pitchFamily="49" charset="-122"/>
            </a:endParaRPr>
          </a:p>
          <a:p>
            <a:pPr algn="ctr"/>
            <a:r>
              <a:rPr lang="en-US" altLang="zh-CN" b="1" dirty="0">
                <a:latin typeface="楷体_GB2312" panose="02010609030101010101" pitchFamily="49" charset="-122"/>
                <a:ea typeface="楷体_GB2312" panose="02010609030101010101" pitchFamily="49" charset="-122"/>
              </a:rPr>
              <a:t>2018</a:t>
            </a:r>
            <a:r>
              <a:rPr lang="zh-CN" altLang="en-US" b="1" dirty="0">
                <a:latin typeface="楷体_GB2312" panose="02010609030101010101" pitchFamily="49" charset="-122"/>
                <a:ea typeface="楷体_GB2312" panose="02010609030101010101" pitchFamily="49" charset="-122"/>
              </a:rPr>
              <a:t>年</a:t>
            </a:r>
            <a:r>
              <a:rPr lang="en-US" altLang="zh-CN" b="1" dirty="0">
                <a:latin typeface="楷体_GB2312" panose="02010609030101010101" pitchFamily="49" charset="-122"/>
                <a:ea typeface="楷体_GB2312" panose="02010609030101010101" pitchFamily="49" charset="-122"/>
              </a:rPr>
              <a:t>12</a:t>
            </a:r>
            <a:r>
              <a:rPr lang="zh-CN" altLang="en-US" b="1" dirty="0">
                <a:latin typeface="楷体_GB2312" panose="02010609030101010101" pitchFamily="49" charset="-122"/>
                <a:ea typeface="楷体_GB2312" panose="02010609030101010101" pitchFamily="49" charset="-122"/>
              </a:rPr>
              <a:t>月</a:t>
            </a:r>
            <a:r>
              <a:rPr lang="en-US" altLang="zh-CN" b="1" dirty="0">
                <a:latin typeface="楷体_GB2312" panose="02010609030101010101" pitchFamily="49" charset="-122"/>
                <a:ea typeface="楷体_GB2312" panose="02010609030101010101" pitchFamily="49" charset="-122"/>
              </a:rPr>
              <a:t>17</a:t>
            </a:r>
            <a:r>
              <a:rPr lang="zh-CN" altLang="en-US" b="1" dirty="0">
                <a:latin typeface="楷体_GB2312" panose="02010609030101010101" pitchFamily="49" charset="-122"/>
                <a:ea typeface="楷体_GB2312" panose="02010609030101010101" pitchFamily="49" charset="-122"/>
              </a:rPr>
              <a:t>日</a:t>
            </a:r>
          </a:p>
        </p:txBody>
      </p:sp>
      <p:sp>
        <p:nvSpPr>
          <p:cNvPr id="2" name="页脚占位符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hlinkClick r:id="rId3"/>
              </a:rPr>
              <a:t>财税-www.caishui.org</a:t>
            </a: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spd="med" advTm="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16390" name="组合 13"/>
          <p:cNvGrpSpPr/>
          <p:nvPr/>
        </p:nvGrpSpPr>
        <p:grpSpPr>
          <a:xfrm>
            <a:off x="3059113" y="700088"/>
            <a:ext cx="1136650" cy="1136650"/>
            <a:chOff x="4535488" y="2578100"/>
            <a:chExt cx="1514475" cy="1516063"/>
          </a:xfrm>
        </p:grpSpPr>
        <p:sp>
          <p:nvSpPr>
            <p:cNvPr id="16391"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lstStyle/>
            <a:p>
              <a:endParaRPr lang="zh-CN" altLang="en-US"/>
            </a:p>
          </p:txBody>
        </p:sp>
        <p:sp>
          <p:nvSpPr>
            <p:cNvPr id="16392"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6393" name="文本框 13"/>
            <p:cNvSpPr txBox="1"/>
            <p:nvPr/>
          </p:nvSpPr>
          <p:spPr>
            <a:xfrm>
              <a:off x="5025552" y="3057797"/>
              <a:ext cx="934444" cy="943848"/>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p>
          </p:txBody>
        </p:sp>
      </p:grpSp>
      <p:grpSp>
        <p:nvGrpSpPr>
          <p:cNvPr id="16394" name="组合 19"/>
          <p:cNvGrpSpPr/>
          <p:nvPr/>
        </p:nvGrpSpPr>
        <p:grpSpPr>
          <a:xfrm>
            <a:off x="4262438" y="715963"/>
            <a:ext cx="1144587" cy="1135062"/>
            <a:chOff x="6138251" y="2599440"/>
            <a:chExt cx="1527787" cy="1514475"/>
          </a:xfrm>
        </p:grpSpPr>
        <p:sp>
          <p:nvSpPr>
            <p:cNvPr id="16395"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a:p>
          </p:txBody>
        </p:sp>
        <p:sp>
          <p:nvSpPr>
            <p:cNvPr id="16396"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6397" name="文本框 13"/>
          <p:cNvSpPr txBox="1"/>
          <p:nvPr/>
        </p:nvSpPr>
        <p:spPr>
          <a:xfrm>
            <a:off x="4327525" y="1058863"/>
            <a:ext cx="698500" cy="708025"/>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p>
        </p:txBody>
      </p:sp>
      <p:grpSp>
        <p:nvGrpSpPr>
          <p:cNvPr id="8"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子女教育</a:t>
              </a: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16400" name="矩形 10"/>
          <p:cNvSpPr/>
          <p:nvPr/>
        </p:nvSpPr>
        <p:spPr>
          <a:xfrm>
            <a:off x="179388" y="2105025"/>
            <a:ext cx="4013200" cy="2554288"/>
          </a:xfrm>
          <a:prstGeom prst="rect">
            <a:avLst/>
          </a:prstGeom>
          <a:noFill/>
          <a:ln w="9525">
            <a:noFill/>
          </a:ln>
        </p:spPr>
        <p:txBody>
          <a:bodyPr anchor="t">
            <a:spAutoFit/>
          </a:bodyPr>
          <a:lstStyle/>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）子女年满</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周岁以上至小学前，不论是否在幼儿园学习；</a:t>
            </a:r>
          </a:p>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a:t>
            </a:r>
            <a:r>
              <a:rPr lang="zh-CN" altLang="zh-CN" sz="1600" dirty="0">
                <a:latin typeface="Calibri" panose="020F0502020204030204" pitchFamily="34" charset="0"/>
                <a:ea typeface="宋体" panose="02010600030101010101" pitchFamily="2" charset="-122"/>
              </a:rPr>
              <a:t>）子女正在接受小学、初中，高中阶段教育（普通高中、中等职业教育、技工教育</a:t>
            </a:r>
            <a:r>
              <a:rPr lang="zh-CN" altLang="en-US"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a:t>
            </a:r>
          </a:p>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）子女正在接受高等教育（大学专科、大学本科、硕士研究生、博士研究生教育）。</a:t>
            </a:r>
          </a:p>
          <a:p>
            <a:r>
              <a:rPr lang="zh-CN" altLang="zh-CN" sz="1600" dirty="0">
                <a:latin typeface="Calibri" panose="020F0502020204030204" pitchFamily="34" charset="0"/>
                <a:ea typeface="宋体" panose="02010600030101010101" pitchFamily="2" charset="-122"/>
              </a:rPr>
              <a:t>上述受教育地点，包括在中国境内和在境外接受教育。</a:t>
            </a:r>
          </a:p>
        </p:txBody>
      </p:sp>
      <p:sp>
        <p:nvSpPr>
          <p:cNvPr id="16401" name="矩形 11"/>
          <p:cNvSpPr/>
          <p:nvPr/>
        </p:nvSpPr>
        <p:spPr>
          <a:xfrm>
            <a:off x="4356100" y="2266950"/>
            <a:ext cx="4387850" cy="1816100"/>
          </a:xfrm>
          <a:prstGeom prst="rect">
            <a:avLst/>
          </a:prstGeom>
          <a:noFill/>
          <a:ln w="9525">
            <a:noFill/>
          </a:ln>
        </p:spPr>
        <p:txBody>
          <a:bodyPr anchor="t">
            <a:spAutoFit/>
          </a:bodyPr>
          <a:lstStyle/>
          <a:p>
            <a:r>
              <a:rPr lang="zh-CN" altLang="zh-CN" sz="1600" dirty="0">
                <a:latin typeface="Calibri" panose="020F0502020204030204" pitchFamily="34" charset="0"/>
                <a:ea typeface="宋体" panose="02010600030101010101" pitchFamily="2" charset="-122"/>
              </a:rPr>
              <a:t>每个子女，每月扣除</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元。多个符合扣除条件的子女，每个子女均可享受扣除</a:t>
            </a:r>
            <a:r>
              <a:rPr lang="zh-CN" altLang="en-US" sz="1600" dirty="0">
                <a:latin typeface="Calibri" panose="020F0502020204030204" pitchFamily="34" charset="0"/>
                <a:ea typeface="宋体" panose="02010600030101010101" pitchFamily="2" charset="-122"/>
              </a:rPr>
              <a:t>。</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扣除人由父母双方选择确定。既可以由父母一方全额扣除，也可以父母分别扣除</a:t>
            </a:r>
            <a:r>
              <a:rPr lang="en-US" altLang="zh-CN" sz="1600" dirty="0">
                <a:latin typeface="Calibri" panose="020F0502020204030204" pitchFamily="34" charset="0"/>
                <a:ea typeface="宋体" panose="02010600030101010101" pitchFamily="2" charset="-122"/>
              </a:rPr>
              <a:t>500</a:t>
            </a:r>
            <a:r>
              <a:rPr lang="zh-CN" altLang="zh-CN"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扣除方式确定后，一个纳税年度内不能变更。</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17414" name="组合 13"/>
          <p:cNvGrpSpPr/>
          <p:nvPr/>
        </p:nvGrpSpPr>
        <p:grpSpPr>
          <a:xfrm>
            <a:off x="3059113" y="700088"/>
            <a:ext cx="1136650" cy="1136650"/>
            <a:chOff x="4535488" y="2578100"/>
            <a:chExt cx="1514475" cy="1516063"/>
          </a:xfrm>
        </p:grpSpPr>
        <p:sp>
          <p:nvSpPr>
            <p:cNvPr id="17415"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lstStyle/>
            <a:p>
              <a:endParaRPr lang="zh-CN" altLang="en-US"/>
            </a:p>
          </p:txBody>
        </p:sp>
        <p:sp>
          <p:nvSpPr>
            <p:cNvPr id="17416"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7417" name="文本框 13"/>
            <p:cNvSpPr txBox="1"/>
            <p:nvPr/>
          </p:nvSpPr>
          <p:spPr>
            <a:xfrm>
              <a:off x="5025552" y="3057797"/>
              <a:ext cx="930170" cy="943848"/>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p>
          </p:txBody>
        </p:sp>
      </p:grpSp>
      <p:grpSp>
        <p:nvGrpSpPr>
          <p:cNvPr id="17418" name="组合 19"/>
          <p:cNvGrpSpPr/>
          <p:nvPr/>
        </p:nvGrpSpPr>
        <p:grpSpPr>
          <a:xfrm>
            <a:off x="4262438" y="715963"/>
            <a:ext cx="1144587" cy="1135062"/>
            <a:chOff x="6138251" y="2599440"/>
            <a:chExt cx="1527787" cy="1514475"/>
          </a:xfrm>
        </p:grpSpPr>
        <p:sp>
          <p:nvSpPr>
            <p:cNvPr id="17419"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a:p>
          </p:txBody>
        </p:sp>
        <p:sp>
          <p:nvSpPr>
            <p:cNvPr id="17420"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7421" name="文本框 13"/>
          <p:cNvSpPr txBox="1"/>
          <p:nvPr/>
        </p:nvSpPr>
        <p:spPr>
          <a:xfrm>
            <a:off x="4327525" y="1058863"/>
            <a:ext cx="698500" cy="708025"/>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子女教育</a:t>
              </a: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17424" name="矩形 10"/>
          <p:cNvSpPr/>
          <p:nvPr/>
        </p:nvSpPr>
        <p:spPr>
          <a:xfrm>
            <a:off x="179388" y="1973263"/>
            <a:ext cx="4013200" cy="2552700"/>
          </a:xfrm>
          <a:prstGeom prst="rect">
            <a:avLst/>
          </a:prstGeom>
          <a:noFill/>
          <a:ln w="9525">
            <a:noFill/>
          </a:ln>
        </p:spPr>
        <p:txBody>
          <a:bodyPr anchor="t">
            <a:spAutoFit/>
          </a:bodyPr>
          <a:lstStyle/>
          <a:p>
            <a:r>
              <a:rPr lang="zh-CN" altLang="en-US" sz="1600" dirty="0">
                <a:latin typeface="Calibri" panose="020F0502020204030204" pitchFamily="34" charset="0"/>
                <a:ea typeface="宋体" panose="02010600030101010101" pitchFamily="2" charset="-122"/>
              </a:rPr>
              <a:t>学前教育：子女年满</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周岁的当月至小学入学前一月；</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全日制学历教育：子女接受义务教育、高中教育、高等教育的入学当月</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教育结束当月</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en-US" sz="1600" b="1" dirty="0">
                <a:latin typeface="Calibri" panose="020F0502020204030204" pitchFamily="34" charset="0"/>
                <a:ea typeface="宋体" panose="02010600030101010101" pitchFamily="2" charset="-122"/>
              </a:rPr>
              <a:t>特别提示：</a:t>
            </a:r>
            <a:r>
              <a:rPr lang="zh-CN" altLang="en-US" sz="1600" dirty="0">
                <a:latin typeface="Calibri" panose="020F0502020204030204" pitchFamily="34" charset="0"/>
                <a:ea typeface="宋体" panose="02010600030101010101" pitchFamily="2" charset="-122"/>
              </a:rPr>
              <a:t>因病或其他非主观原因休学但学籍继续保留的期间，以及施教机构按规定组织实施的寒暑假等假期，可连续扣除。</a:t>
            </a:r>
            <a:endParaRPr lang="zh-CN" altLang="zh-CN" sz="1600" dirty="0">
              <a:latin typeface="Calibri" panose="020F0502020204030204" pitchFamily="34" charset="0"/>
              <a:ea typeface="宋体" panose="02010600030101010101" pitchFamily="2" charset="-122"/>
            </a:endParaRPr>
          </a:p>
        </p:txBody>
      </p:sp>
      <p:sp>
        <p:nvSpPr>
          <p:cNvPr id="17425" name="矩形 11"/>
          <p:cNvSpPr/>
          <p:nvPr/>
        </p:nvSpPr>
        <p:spPr>
          <a:xfrm>
            <a:off x="4356100" y="2124075"/>
            <a:ext cx="4032250" cy="1568450"/>
          </a:xfrm>
          <a:prstGeom prst="rect">
            <a:avLst/>
          </a:prstGeom>
          <a:noFill/>
          <a:ln w="9525">
            <a:noFill/>
          </a:ln>
        </p:spPr>
        <p:txBody>
          <a:bodyPr anchor="t">
            <a:spAutoFit/>
          </a:bodyPr>
          <a:lstStyle/>
          <a:p>
            <a:pPr>
              <a:lnSpc>
                <a:spcPct val="150000"/>
              </a:lnSpc>
            </a:pPr>
            <a:r>
              <a:rPr lang="zh-CN" altLang="en-US" sz="1600" dirty="0">
                <a:latin typeface="Calibri" panose="020F0502020204030204" pitchFamily="34" charset="0"/>
                <a:ea typeface="宋体" panose="02010600030101010101" pitchFamily="2" charset="-122"/>
              </a:rPr>
              <a:t>境内接受教育：不需要特别留存资料；</a:t>
            </a:r>
            <a:endParaRPr lang="en-US" altLang="zh-CN" sz="1600" dirty="0">
              <a:latin typeface="Calibri" panose="020F0502020204030204" pitchFamily="34" charset="0"/>
              <a:ea typeface="宋体" panose="02010600030101010101" pitchFamily="2" charset="-122"/>
            </a:endParaRPr>
          </a:p>
          <a:p>
            <a:pPr>
              <a:lnSpc>
                <a:spcPct val="150000"/>
              </a:lnSpc>
            </a:pPr>
            <a:endParaRPr lang="en-US" altLang="zh-CN" sz="1600" dirty="0">
              <a:latin typeface="Calibri" panose="020F0502020204030204" pitchFamily="34" charset="0"/>
              <a:ea typeface="宋体" panose="02010600030101010101" pitchFamily="2" charset="-122"/>
            </a:endParaRPr>
          </a:p>
          <a:p>
            <a:pPr>
              <a:lnSpc>
                <a:spcPct val="150000"/>
              </a:lnSpc>
            </a:pPr>
            <a:r>
              <a:rPr lang="zh-CN" altLang="en-US" sz="1600" dirty="0">
                <a:latin typeface="Calibri" panose="020F0502020204030204" pitchFamily="34" charset="0"/>
                <a:ea typeface="宋体" panose="02010600030101010101" pitchFamily="2" charset="-122"/>
              </a:rPr>
              <a:t>境外接受教育：境外学校录取通知书</a:t>
            </a:r>
          </a:p>
          <a:p>
            <a:pPr>
              <a:lnSpc>
                <a:spcPct val="150000"/>
              </a:lnSpc>
            </a:pPr>
            <a:r>
              <a:rPr lang="zh-CN" altLang="en-US" sz="1600" dirty="0">
                <a:latin typeface="Calibri" panose="020F0502020204030204" pitchFamily="34" charset="0"/>
                <a:ea typeface="宋体" panose="02010600030101010101" pitchFamily="2" charset="-122"/>
              </a:rPr>
              <a:t>                                留学签证等相关教育资料</a:t>
            </a:r>
            <a:endParaRPr lang="zh-CN" altLang="zh-CN"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18438" name="组合 13"/>
          <p:cNvGrpSpPr/>
          <p:nvPr/>
        </p:nvGrpSpPr>
        <p:grpSpPr>
          <a:xfrm>
            <a:off x="3059113" y="700088"/>
            <a:ext cx="1136650" cy="1136650"/>
            <a:chOff x="4535488" y="2578100"/>
            <a:chExt cx="1514475" cy="1516063"/>
          </a:xfrm>
        </p:grpSpPr>
        <p:sp>
          <p:nvSpPr>
            <p:cNvPr id="18439"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lstStyle/>
            <a:p>
              <a:endParaRPr lang="zh-CN" altLang="en-US"/>
            </a:p>
          </p:txBody>
        </p:sp>
        <p:sp>
          <p:nvSpPr>
            <p:cNvPr id="18440"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41" name="文本框 13"/>
            <p:cNvSpPr txBox="1"/>
            <p:nvPr/>
          </p:nvSpPr>
          <p:spPr>
            <a:xfrm>
              <a:off x="5025552" y="3057797"/>
              <a:ext cx="934444" cy="943848"/>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p>
          </p:txBody>
        </p:sp>
      </p:grpSp>
      <p:grpSp>
        <p:nvGrpSpPr>
          <p:cNvPr id="18442" name="组合 19"/>
          <p:cNvGrpSpPr/>
          <p:nvPr/>
        </p:nvGrpSpPr>
        <p:grpSpPr>
          <a:xfrm>
            <a:off x="4262438" y="715963"/>
            <a:ext cx="1144587" cy="1135062"/>
            <a:chOff x="6138251" y="2599440"/>
            <a:chExt cx="1527787" cy="1514475"/>
          </a:xfrm>
        </p:grpSpPr>
        <p:sp>
          <p:nvSpPr>
            <p:cNvPr id="18443"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a:p>
          </p:txBody>
        </p:sp>
        <p:sp>
          <p:nvSpPr>
            <p:cNvPr id="18444"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8445" name="文本框 13"/>
          <p:cNvSpPr txBox="1"/>
          <p:nvPr/>
        </p:nvSpPr>
        <p:spPr>
          <a:xfrm>
            <a:off x="4327525" y="1058863"/>
            <a:ext cx="698500" cy="708025"/>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p>
        </p:txBody>
      </p:sp>
      <p:grpSp>
        <p:nvGrpSpPr>
          <p:cNvPr id="8"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继续教育</a:t>
              </a: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18448" name="矩形 10"/>
          <p:cNvSpPr/>
          <p:nvPr/>
        </p:nvSpPr>
        <p:spPr>
          <a:xfrm>
            <a:off x="225425" y="2025650"/>
            <a:ext cx="4013200" cy="2430463"/>
          </a:xfrm>
          <a:prstGeom prst="rect">
            <a:avLst/>
          </a:prstGeom>
          <a:noFill/>
          <a:ln w="9525">
            <a:noFill/>
          </a:ln>
        </p:spPr>
        <p:txBody>
          <a:bodyPr anchor="t">
            <a:spAutoFit/>
          </a:bodyPr>
          <a:lstStyle/>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）学历（学位）继续教育</a:t>
            </a:r>
            <a:endParaRPr lang="zh-CN" altLang="en-US"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endParaRPr lang="zh-CN" altLang="zh-CN" sz="4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a:t>
            </a:r>
            <a:r>
              <a:rPr lang="zh-CN" altLang="zh-CN" sz="1600" dirty="0">
                <a:latin typeface="Calibri" panose="020F0502020204030204" pitchFamily="34" charset="0"/>
                <a:ea typeface="宋体" panose="02010600030101010101" pitchFamily="2" charset="-122"/>
              </a:rPr>
              <a:t>）技能人员</a:t>
            </a:r>
            <a:r>
              <a:rPr lang="zh-CN" altLang="zh-CN" sz="1600" dirty="0">
                <a:latin typeface="Calibri" panose="020F0502020204030204" pitchFamily="34" charset="0"/>
                <a:ea typeface="宋体" panose="02010600030101010101" pitchFamily="2" charset="-122"/>
                <a:sym typeface="+mn-ea"/>
              </a:rPr>
              <a:t>职业资格继续教育</a:t>
            </a:r>
          </a:p>
          <a:p>
            <a:r>
              <a:rPr lang="zh-CN" altLang="zh-CN" sz="1600" dirty="0">
                <a:latin typeface="Calibri" panose="020F0502020204030204" pitchFamily="34" charset="0"/>
                <a:ea typeface="宋体" panose="02010600030101010101" pitchFamily="2" charset="-122"/>
                <a:sym typeface="+mn-ea"/>
              </a:rPr>
              <a:t>          </a:t>
            </a:r>
            <a:r>
              <a:rPr lang="zh-CN" altLang="zh-CN" sz="800" dirty="0">
                <a:latin typeface="Calibri" panose="020F0502020204030204" pitchFamily="34" charset="0"/>
                <a:ea typeface="宋体" panose="02010600030101010101" pitchFamily="2" charset="-122"/>
                <a:sym typeface="+mn-ea"/>
              </a:rPr>
              <a:t> </a:t>
            </a:r>
          </a:p>
          <a:p>
            <a:r>
              <a:rPr lang="zh-CN" altLang="zh-CN" sz="1600" dirty="0">
                <a:latin typeface="Calibri" panose="020F0502020204030204" pitchFamily="34" charset="0"/>
                <a:ea typeface="宋体" panose="02010600030101010101" pitchFamily="2" charset="-122"/>
                <a:sym typeface="+mn-ea"/>
              </a:rPr>
              <a:t>          </a:t>
            </a:r>
            <a:r>
              <a:rPr lang="zh-CN" altLang="zh-CN" sz="1600" dirty="0">
                <a:latin typeface="Calibri" panose="020F0502020204030204" pitchFamily="34" charset="0"/>
                <a:ea typeface="宋体" panose="02010600030101010101" pitchFamily="2" charset="-122"/>
              </a:rPr>
              <a:t>专业技术人员职业资格继续教育</a:t>
            </a:r>
          </a:p>
          <a:p>
            <a:endParaRPr lang="zh-CN" altLang="zh-CN" sz="1600" dirty="0">
              <a:latin typeface="Calibri" panose="020F0502020204030204" pitchFamily="34" charset="0"/>
              <a:ea typeface="宋体" panose="02010600030101010101" pitchFamily="2" charset="-122"/>
            </a:endParaRPr>
          </a:p>
          <a:p>
            <a:endParaRPr lang="en-US" altLang="zh-CN" sz="4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职业资格具体范围，以人力资源社会保障部公布的国家职业资格目录为准。</a:t>
            </a:r>
          </a:p>
        </p:txBody>
      </p:sp>
      <p:sp>
        <p:nvSpPr>
          <p:cNvPr id="18449" name="矩形 11"/>
          <p:cNvSpPr/>
          <p:nvPr/>
        </p:nvSpPr>
        <p:spPr>
          <a:xfrm>
            <a:off x="4356100" y="1973263"/>
            <a:ext cx="4337050" cy="1814512"/>
          </a:xfrm>
          <a:prstGeom prst="rect">
            <a:avLst/>
          </a:prstGeom>
          <a:noFill/>
          <a:ln w="9525">
            <a:noFill/>
          </a:ln>
        </p:spPr>
        <p:txBody>
          <a:bodyPr anchor="t">
            <a:spAutoFit/>
          </a:bodyPr>
          <a:lstStyle/>
          <a:p>
            <a:r>
              <a:rPr lang="zh-CN" altLang="zh-CN" sz="1600" dirty="0">
                <a:latin typeface="Calibri" panose="020F0502020204030204" pitchFamily="34" charset="0"/>
                <a:ea typeface="宋体" panose="02010600030101010101" pitchFamily="2" charset="-122"/>
              </a:rPr>
              <a:t>学历（学位）继续教育</a:t>
            </a:r>
            <a:r>
              <a:rPr lang="zh-CN" altLang="en-US"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每月</a:t>
            </a:r>
            <a:r>
              <a:rPr lang="en-US" altLang="zh-CN" sz="1600" dirty="0">
                <a:latin typeface="Calibri" panose="020F0502020204030204" pitchFamily="34" charset="0"/>
                <a:ea typeface="宋体" panose="02010600030101010101" pitchFamily="2" charset="-122"/>
              </a:rPr>
              <a:t>400</a:t>
            </a:r>
            <a:r>
              <a:rPr lang="zh-CN" altLang="zh-CN" sz="1600" dirty="0">
                <a:latin typeface="Calibri" panose="020F0502020204030204" pitchFamily="34" charset="0"/>
                <a:ea typeface="宋体" panose="02010600030101010101" pitchFamily="2" charset="-122"/>
              </a:rPr>
              <a:t>元；</a:t>
            </a:r>
          </a:p>
          <a:p>
            <a:r>
              <a:rPr lang="zh-CN" altLang="zh-CN" sz="1600" dirty="0">
                <a:latin typeface="Calibri" panose="020F0502020204030204" pitchFamily="34" charset="0"/>
                <a:ea typeface="宋体" panose="02010600030101010101" pitchFamily="2" charset="-122"/>
              </a:rPr>
              <a:t>职业资格继续教育：</a:t>
            </a:r>
            <a:r>
              <a:rPr lang="en-US" altLang="zh-CN" sz="1600" dirty="0">
                <a:latin typeface="Calibri" panose="020F0502020204030204" pitchFamily="34" charset="0"/>
                <a:ea typeface="宋体" panose="02010600030101010101" pitchFamily="2" charset="-122"/>
              </a:rPr>
              <a:t>3600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年</a:t>
            </a:r>
            <a:r>
              <a:rPr lang="zh-CN" altLang="zh-CN" sz="1600" dirty="0">
                <a:latin typeface="Calibri" panose="020F0502020204030204" pitchFamily="34" charset="0"/>
                <a:ea typeface="宋体" panose="02010600030101010101" pitchFamily="2" charset="-122"/>
              </a:rPr>
              <a:t>。</a:t>
            </a:r>
            <a:endParaRPr lang="en-US" altLang="zh-CN" sz="1600" dirty="0">
              <a:latin typeface="Calibri" panose="020F0502020204030204" pitchFamily="34" charset="0"/>
              <a:ea typeface="宋体" panose="02010600030101010101" pitchFamily="2" charset="-122"/>
            </a:endParaRPr>
          </a:p>
          <a:p>
            <a:endParaRPr lang="zh-CN" altLang="zh-CN" sz="1600" dirty="0">
              <a:latin typeface="Calibri" panose="020F0502020204030204" pitchFamily="34" charset="0"/>
              <a:ea typeface="宋体" panose="02010600030101010101" pitchFamily="2" charset="-122"/>
            </a:endParaRPr>
          </a:p>
          <a:p>
            <a:r>
              <a:rPr lang="zh-CN" altLang="zh-CN" sz="1600" b="1" dirty="0">
                <a:latin typeface="Calibri" panose="020F0502020204030204" pitchFamily="34" charset="0"/>
                <a:ea typeface="宋体" panose="02010600030101010101" pitchFamily="2" charset="-122"/>
              </a:rPr>
              <a:t>例外：</a:t>
            </a:r>
            <a:r>
              <a:rPr lang="zh-CN" altLang="zh-CN" sz="1600" dirty="0">
                <a:latin typeface="Calibri" panose="020F0502020204030204" pitchFamily="34" charset="0"/>
                <a:ea typeface="宋体" panose="02010600030101010101" pitchFamily="2" charset="-122"/>
              </a:rPr>
              <a:t>如果子女已就业，且正在接受本科以下学历继续教育，可以由父母选择按照子女教育扣除，也可以由子女本人选择按照继续教育扣除。</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19462" name="组合 13"/>
          <p:cNvGrpSpPr/>
          <p:nvPr/>
        </p:nvGrpSpPr>
        <p:grpSpPr>
          <a:xfrm>
            <a:off x="3059113" y="700088"/>
            <a:ext cx="1136650" cy="1136650"/>
            <a:chOff x="4535488" y="2578100"/>
            <a:chExt cx="1514475" cy="1516063"/>
          </a:xfrm>
        </p:grpSpPr>
        <p:sp>
          <p:nvSpPr>
            <p:cNvPr id="19463"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lstStyle/>
            <a:p>
              <a:endParaRPr lang="zh-CN" altLang="en-US"/>
            </a:p>
          </p:txBody>
        </p:sp>
        <p:sp>
          <p:nvSpPr>
            <p:cNvPr id="19464"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9465" name="文本框 13"/>
            <p:cNvSpPr txBox="1"/>
            <p:nvPr/>
          </p:nvSpPr>
          <p:spPr>
            <a:xfrm>
              <a:off x="5025552" y="3057797"/>
              <a:ext cx="930170" cy="943848"/>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p>
          </p:txBody>
        </p:sp>
      </p:grpSp>
      <p:grpSp>
        <p:nvGrpSpPr>
          <p:cNvPr id="19466" name="组合 19"/>
          <p:cNvGrpSpPr/>
          <p:nvPr/>
        </p:nvGrpSpPr>
        <p:grpSpPr>
          <a:xfrm>
            <a:off x="4262438" y="715963"/>
            <a:ext cx="1144587" cy="1135062"/>
            <a:chOff x="6138251" y="2599440"/>
            <a:chExt cx="1527787" cy="1514475"/>
          </a:xfrm>
        </p:grpSpPr>
        <p:sp>
          <p:nvSpPr>
            <p:cNvPr id="19467"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a:p>
          </p:txBody>
        </p:sp>
        <p:sp>
          <p:nvSpPr>
            <p:cNvPr id="19468"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9469" name="文本框 13"/>
          <p:cNvSpPr txBox="1"/>
          <p:nvPr/>
        </p:nvSpPr>
        <p:spPr>
          <a:xfrm>
            <a:off x="4327525" y="1058863"/>
            <a:ext cx="698500" cy="708025"/>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grpSp>
        <p:nvGrpSpPr>
          <p:cNvPr id="8" name="组合 38"/>
          <p:cNvGrpSpPr/>
          <p:nvPr/>
        </p:nvGrpSpPr>
        <p:grpSpPr>
          <a:xfrm>
            <a:off x="225182" y="699542"/>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81635" y="4119151"/>
              <a:ext cx="926211"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继续教育</a:t>
              </a: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19472" name="矩形 10"/>
          <p:cNvSpPr/>
          <p:nvPr/>
        </p:nvSpPr>
        <p:spPr>
          <a:xfrm>
            <a:off x="179388" y="1973263"/>
            <a:ext cx="4013200" cy="2552700"/>
          </a:xfrm>
          <a:prstGeom prst="rect">
            <a:avLst/>
          </a:prstGeom>
          <a:noFill/>
          <a:ln w="9525">
            <a:noFill/>
          </a:ln>
        </p:spPr>
        <p:txBody>
          <a:bodyPr anchor="t">
            <a:spAutoFit/>
          </a:bodyPr>
          <a:lstStyle/>
          <a:p>
            <a:r>
              <a:rPr lang="zh-CN" altLang="zh-CN" sz="1600" dirty="0">
                <a:latin typeface="Calibri" panose="020F0502020204030204" pitchFamily="34" charset="0"/>
                <a:ea typeface="宋体" panose="02010600030101010101" pitchFamily="2" charset="-122"/>
              </a:rPr>
              <a:t>学历（学位）继续教育：入学的当月至教育结束的当月</a:t>
            </a:r>
          </a:p>
          <a:p>
            <a:r>
              <a:rPr lang="zh-CN" altLang="zh-CN" sz="1600" dirty="0">
                <a:latin typeface="Calibri" panose="020F0502020204030204" pitchFamily="34" charset="0"/>
                <a:ea typeface="宋体" panose="02010600030101010101" pitchFamily="2" charset="-122"/>
              </a:rPr>
              <a:t>同一学历（学位）继续教育的扣除期限最长不能超过</a:t>
            </a:r>
            <a:r>
              <a:rPr lang="en-US" altLang="zh-CN" sz="1600" dirty="0">
                <a:latin typeface="Calibri" panose="020F0502020204030204" pitchFamily="34" charset="0"/>
                <a:ea typeface="宋体" panose="02010600030101010101" pitchFamily="2" charset="-122"/>
              </a:rPr>
              <a:t>48</a:t>
            </a:r>
            <a:r>
              <a:rPr lang="zh-CN" altLang="zh-CN" sz="1600" dirty="0">
                <a:latin typeface="Calibri" panose="020F0502020204030204" pitchFamily="34" charset="0"/>
                <a:ea typeface="宋体" panose="02010600030101010101" pitchFamily="2" charset="-122"/>
              </a:rPr>
              <a:t>个月。</a:t>
            </a:r>
            <a:endParaRPr lang="en-US" altLang="zh-CN" sz="1600" dirty="0">
              <a:latin typeface="Calibri" panose="020F0502020204030204" pitchFamily="34" charset="0"/>
              <a:ea typeface="宋体" panose="02010600030101010101" pitchFamily="2" charset="-122"/>
            </a:endParaRPr>
          </a:p>
          <a:p>
            <a:endParaRPr lang="en-US" altLang="zh-CN" sz="1600" dirty="0">
              <a:latin typeface="Calibri" panose="020F0502020204030204" pitchFamily="34" charset="0"/>
              <a:ea typeface="宋体" panose="02010600030101010101" pitchFamily="2" charset="-122"/>
            </a:endParaRPr>
          </a:p>
          <a:p>
            <a:r>
              <a:rPr lang="zh-CN" altLang="zh-CN" sz="1600" dirty="0">
                <a:latin typeface="Calibri" panose="020F0502020204030204" pitchFamily="34" charset="0"/>
                <a:ea typeface="宋体" panose="02010600030101010101" pitchFamily="2" charset="-122"/>
              </a:rPr>
              <a:t>职业资格继续教育</a:t>
            </a:r>
            <a:r>
              <a:rPr lang="zh-CN" altLang="en-US"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取得相关职业资格继续教育证书上载明的发证（批准）日期的所属年度，即为可以扣除的年度。</a:t>
            </a:r>
          </a:p>
          <a:p>
            <a:r>
              <a:rPr lang="zh-CN" altLang="zh-CN" sz="1600" b="1" dirty="0">
                <a:latin typeface="Calibri" panose="020F0502020204030204" pitchFamily="34" charset="0"/>
                <a:ea typeface="宋体" panose="02010600030101010101" pitchFamily="2" charset="-122"/>
              </a:rPr>
              <a:t>需要提醒的是</a:t>
            </a:r>
            <a:r>
              <a:rPr lang="zh-CN" altLang="zh-CN" sz="1600" dirty="0">
                <a:latin typeface="Calibri" panose="020F0502020204030204" pitchFamily="34" charset="0"/>
                <a:ea typeface="宋体" panose="02010600030101010101" pitchFamily="2" charset="-122"/>
              </a:rPr>
              <a:t>，专扣政策从</a:t>
            </a:r>
            <a:r>
              <a:rPr lang="en-US" altLang="zh-CN" sz="1600" dirty="0">
                <a:latin typeface="Calibri" panose="020F0502020204030204" pitchFamily="34" charset="0"/>
                <a:ea typeface="宋体" panose="02010600030101010101" pitchFamily="2" charset="-122"/>
              </a:rPr>
              <a:t>2019</a:t>
            </a:r>
            <a:r>
              <a:rPr lang="zh-CN" altLang="zh-CN"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日开始实施，该证书应当为</a:t>
            </a:r>
            <a:r>
              <a:rPr lang="en-US" altLang="zh-CN" sz="1600" dirty="0">
                <a:latin typeface="Calibri" panose="020F0502020204030204" pitchFamily="34" charset="0"/>
                <a:ea typeface="宋体" panose="02010600030101010101" pitchFamily="2" charset="-122"/>
              </a:rPr>
              <a:t>2019</a:t>
            </a:r>
            <a:r>
              <a:rPr lang="zh-CN" altLang="en-US" sz="1600" dirty="0">
                <a:latin typeface="Calibri" panose="020F0502020204030204" pitchFamily="34" charset="0"/>
                <a:ea typeface="宋体" panose="02010600030101010101" pitchFamily="2" charset="-122"/>
              </a:rPr>
              <a:t>年后取得</a:t>
            </a:r>
            <a:endParaRPr lang="zh-CN" altLang="zh-CN" sz="1600" dirty="0">
              <a:latin typeface="Calibri" panose="020F0502020204030204" pitchFamily="34" charset="0"/>
              <a:ea typeface="宋体" panose="02010600030101010101" pitchFamily="2" charset="-122"/>
            </a:endParaRPr>
          </a:p>
        </p:txBody>
      </p:sp>
      <p:sp>
        <p:nvSpPr>
          <p:cNvPr id="19473" name="矩形 11"/>
          <p:cNvSpPr/>
          <p:nvPr/>
        </p:nvSpPr>
        <p:spPr>
          <a:xfrm>
            <a:off x="4356100" y="1995488"/>
            <a:ext cx="4032250" cy="830262"/>
          </a:xfrm>
          <a:prstGeom prst="rect">
            <a:avLst/>
          </a:prstGeom>
          <a:noFill/>
          <a:ln w="9525">
            <a:noFill/>
          </a:ln>
        </p:spPr>
        <p:txBody>
          <a:bodyPr anchor="t">
            <a:spAutoFit/>
          </a:bodyPr>
          <a:lstStyle/>
          <a:p>
            <a:r>
              <a:rPr lang="zh-CN" altLang="en-US" sz="1600" dirty="0">
                <a:latin typeface="Calibri" panose="020F0502020204030204" pitchFamily="34" charset="0"/>
                <a:ea typeface="宋体" panose="02010600030101010101" pitchFamily="2" charset="-122"/>
              </a:rPr>
              <a:t>职业资格继续教育：</a:t>
            </a: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技能人员、专业技术人员职业资格证书等</a:t>
            </a:r>
            <a:endParaRPr lang="zh-CN" altLang="zh-CN"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0486" name="组合 13"/>
          <p:cNvGrpSpPr/>
          <p:nvPr/>
        </p:nvGrpSpPr>
        <p:grpSpPr>
          <a:xfrm>
            <a:off x="3059113" y="700088"/>
            <a:ext cx="1136650" cy="1136650"/>
            <a:chOff x="4535488" y="2578100"/>
            <a:chExt cx="1514475" cy="1516063"/>
          </a:xfrm>
        </p:grpSpPr>
        <p:sp>
          <p:nvSpPr>
            <p:cNvPr id="20487"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lstStyle/>
            <a:p>
              <a:endParaRPr lang="zh-CN" altLang="en-US"/>
            </a:p>
          </p:txBody>
        </p:sp>
        <p:sp>
          <p:nvSpPr>
            <p:cNvPr id="20488"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0489" name="文本框 13"/>
            <p:cNvSpPr txBox="1"/>
            <p:nvPr/>
          </p:nvSpPr>
          <p:spPr>
            <a:xfrm>
              <a:off x="5025552" y="3057797"/>
              <a:ext cx="934444" cy="943848"/>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p>
          </p:txBody>
        </p:sp>
      </p:grpSp>
      <p:grpSp>
        <p:nvGrpSpPr>
          <p:cNvPr id="20490" name="组合 19"/>
          <p:cNvGrpSpPr/>
          <p:nvPr/>
        </p:nvGrpSpPr>
        <p:grpSpPr>
          <a:xfrm>
            <a:off x="4262438" y="715963"/>
            <a:ext cx="1144587" cy="1135062"/>
            <a:chOff x="6138251" y="2599440"/>
            <a:chExt cx="1527787" cy="1514475"/>
          </a:xfrm>
        </p:grpSpPr>
        <p:sp>
          <p:nvSpPr>
            <p:cNvPr id="20491"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a:p>
          </p:txBody>
        </p:sp>
        <p:sp>
          <p:nvSpPr>
            <p:cNvPr id="20492"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0493" name="文本框 13"/>
          <p:cNvSpPr txBox="1"/>
          <p:nvPr/>
        </p:nvSpPr>
        <p:spPr>
          <a:xfrm>
            <a:off x="4327525" y="1058863"/>
            <a:ext cx="698500" cy="708025"/>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p>
        </p:txBody>
      </p:sp>
      <p:grpSp>
        <p:nvGrpSpPr>
          <p:cNvPr id="8"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62401"/>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住房贷款利息</a:t>
              </a: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0496" name="矩形 10"/>
          <p:cNvSpPr/>
          <p:nvPr/>
        </p:nvSpPr>
        <p:spPr>
          <a:xfrm>
            <a:off x="179388" y="1924050"/>
            <a:ext cx="4013200" cy="2552700"/>
          </a:xfrm>
          <a:prstGeom prst="rect">
            <a:avLst/>
          </a:prstGeom>
          <a:noFill/>
          <a:ln w="9525">
            <a:noFill/>
          </a:ln>
        </p:spPr>
        <p:txBody>
          <a:bodyPr anchor="t">
            <a:spAutoFit/>
          </a:bodyPr>
          <a:lstStyle/>
          <a:p>
            <a:r>
              <a:rPr lang="zh-CN" altLang="en-US" sz="1600" dirty="0">
                <a:latin typeface="Calibri" panose="020F0502020204030204" pitchFamily="34" charset="0"/>
                <a:ea typeface="宋体" panose="02010600030101010101" pitchFamily="2" charset="-122"/>
              </a:rPr>
              <a:t>本人或者配偶，单独或者共同使用商业银行或住房公积金个人住房贷款，为本人或配偶购买中国境内住房，而发生的首套住房贷款利息支出。</a:t>
            </a:r>
          </a:p>
          <a:p>
            <a:endParaRPr lang="zh-CN" altLang="en-US" sz="1600" dirty="0">
              <a:latin typeface="Calibri" panose="020F0502020204030204" pitchFamily="34" charset="0"/>
              <a:ea typeface="宋体" panose="02010600030101010101" pitchFamily="2" charset="-122"/>
            </a:endParaRPr>
          </a:p>
          <a:p>
            <a:r>
              <a:rPr lang="zh-CN" altLang="en-US" sz="1600" dirty="0">
                <a:latin typeface="黑体" pitchFamily="49" charset="-122"/>
                <a:ea typeface="黑体" pitchFamily="49" charset="-122"/>
              </a:rPr>
              <a:t>？首套住房贷款</a:t>
            </a:r>
            <a:endParaRPr lang="zh-CN" altLang="en-US" sz="1600" dirty="0">
              <a:latin typeface="Calibri" panose="020F0502020204030204" pitchFamily="34" charset="0"/>
              <a:ea typeface="宋体" panose="02010600030101010101" pitchFamily="2" charset="-122"/>
            </a:endParaRPr>
          </a:p>
          <a:p>
            <a:endParaRPr lang="en-US" altLang="zh-CN" sz="1600" dirty="0">
              <a:solidFill>
                <a:srgbClr val="FF0000"/>
              </a:solidFill>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住房贷款利息支出是否符合政策，可查阅贷款合同（协议），或者向办理贷款的银行、住房公积金中心进行咨询。</a:t>
            </a:r>
            <a:endParaRPr lang="zh-CN" altLang="zh-CN" sz="1600" dirty="0">
              <a:latin typeface="Calibri" panose="020F0502020204030204" pitchFamily="34" charset="0"/>
              <a:ea typeface="宋体" panose="02010600030101010101" pitchFamily="2" charset="-122"/>
            </a:endParaRPr>
          </a:p>
        </p:txBody>
      </p:sp>
      <p:sp>
        <p:nvSpPr>
          <p:cNvPr id="20497" name="矩形 11"/>
          <p:cNvSpPr/>
          <p:nvPr/>
        </p:nvSpPr>
        <p:spPr>
          <a:xfrm>
            <a:off x="4356100" y="1973263"/>
            <a:ext cx="4032250" cy="1322387"/>
          </a:xfrm>
          <a:prstGeom prst="rect">
            <a:avLst/>
          </a:prstGeom>
          <a:noFill/>
          <a:ln w="9525">
            <a:noFill/>
          </a:ln>
        </p:spPr>
        <p:txBody>
          <a:bodyPr anchor="t">
            <a:spAutoFit/>
          </a:bodyPr>
          <a:lstStyle/>
          <a:p>
            <a:r>
              <a:rPr lang="zh-CN" altLang="en-US" sz="1600" dirty="0">
                <a:latin typeface="Calibri" panose="020F0502020204030204" pitchFamily="34" charset="0"/>
                <a:ea typeface="宋体" panose="02010600030101010101" pitchFamily="2" charset="-122"/>
              </a:rPr>
              <a:t>每月</a:t>
            </a:r>
            <a:r>
              <a:rPr lang="en-US" altLang="zh-CN" sz="1600" dirty="0">
                <a:latin typeface="Calibri" panose="020F0502020204030204" pitchFamily="34" charset="0"/>
                <a:ea typeface="宋体" panose="02010600030101010101" pitchFamily="2" charset="-122"/>
              </a:rPr>
              <a:t>1000</a:t>
            </a:r>
            <a:r>
              <a:rPr lang="zh-CN" altLang="en-US" sz="1600" dirty="0">
                <a:latin typeface="Calibri" panose="020F0502020204030204" pitchFamily="34" charset="0"/>
                <a:ea typeface="宋体" panose="02010600030101010101" pitchFamily="2" charset="-122"/>
              </a:rPr>
              <a:t>元，扣除期限最长不超过</a:t>
            </a:r>
            <a:r>
              <a:rPr lang="en-US" altLang="zh-CN" sz="1600" dirty="0">
                <a:latin typeface="Calibri" panose="020F0502020204030204" pitchFamily="34" charset="0"/>
                <a:ea typeface="宋体" panose="02010600030101010101" pitchFamily="2" charset="-122"/>
              </a:rPr>
              <a:t>240</a:t>
            </a:r>
            <a:r>
              <a:rPr lang="zh-CN" altLang="en-US" sz="1600" dirty="0">
                <a:latin typeface="Calibri" panose="020F0502020204030204" pitchFamily="34" charset="0"/>
                <a:ea typeface="宋体" panose="02010600030101010101" pitchFamily="2" charset="-122"/>
              </a:rPr>
              <a:t>个月</a:t>
            </a: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扣除人：夫妻双方约定，可以选择由其中一方扣除。</a:t>
            </a:r>
          </a:p>
          <a:p>
            <a:r>
              <a:rPr lang="zh-CN" altLang="en-US" sz="1600" dirty="0">
                <a:latin typeface="Calibri" panose="020F0502020204030204" pitchFamily="34" charset="0"/>
                <a:ea typeface="宋体" panose="02010600030101010101" pitchFamily="2" charset="-122"/>
              </a:rPr>
              <a:t>确定后，一个纳税年度内不变</a:t>
            </a:r>
            <a:endParaRPr lang="zh-CN" altLang="zh-CN"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1510" name="组合 13"/>
          <p:cNvGrpSpPr/>
          <p:nvPr/>
        </p:nvGrpSpPr>
        <p:grpSpPr>
          <a:xfrm>
            <a:off x="3059113" y="700088"/>
            <a:ext cx="1136650" cy="1136650"/>
            <a:chOff x="4535488" y="2578100"/>
            <a:chExt cx="1514475" cy="1516063"/>
          </a:xfrm>
        </p:grpSpPr>
        <p:sp>
          <p:nvSpPr>
            <p:cNvPr id="21511"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lstStyle/>
            <a:p>
              <a:endParaRPr lang="zh-CN" altLang="en-US"/>
            </a:p>
          </p:txBody>
        </p:sp>
        <p:sp>
          <p:nvSpPr>
            <p:cNvPr id="21512"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3" name="文本框 13"/>
            <p:cNvSpPr txBox="1"/>
            <p:nvPr/>
          </p:nvSpPr>
          <p:spPr>
            <a:xfrm>
              <a:off x="5025552" y="3057797"/>
              <a:ext cx="930170" cy="943848"/>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p>
          </p:txBody>
        </p:sp>
      </p:grpSp>
      <p:grpSp>
        <p:nvGrpSpPr>
          <p:cNvPr id="21514" name="组合 19"/>
          <p:cNvGrpSpPr/>
          <p:nvPr/>
        </p:nvGrpSpPr>
        <p:grpSpPr>
          <a:xfrm>
            <a:off x="4262438" y="715963"/>
            <a:ext cx="1144587" cy="1135062"/>
            <a:chOff x="6138251" y="2599440"/>
            <a:chExt cx="1527787" cy="1514475"/>
          </a:xfrm>
        </p:grpSpPr>
        <p:sp>
          <p:nvSpPr>
            <p:cNvPr id="21515"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a:p>
          </p:txBody>
        </p:sp>
        <p:sp>
          <p:nvSpPr>
            <p:cNvPr id="21516"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1517" name="文本框 13"/>
          <p:cNvSpPr txBox="1"/>
          <p:nvPr/>
        </p:nvSpPr>
        <p:spPr>
          <a:xfrm>
            <a:off x="4327525" y="1058863"/>
            <a:ext cx="698500" cy="708025"/>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1520" name="矩形 10"/>
          <p:cNvSpPr/>
          <p:nvPr/>
        </p:nvSpPr>
        <p:spPr>
          <a:xfrm>
            <a:off x="179388" y="1973263"/>
            <a:ext cx="4013200" cy="1076325"/>
          </a:xfrm>
          <a:prstGeom prst="rect">
            <a:avLst/>
          </a:prstGeom>
          <a:noFill/>
          <a:ln w="9525">
            <a:noFill/>
          </a:ln>
        </p:spPr>
        <p:txBody>
          <a:bodyPr anchor="t">
            <a:spAutoFit/>
          </a:bodyPr>
          <a:lstStyle/>
          <a:p>
            <a:r>
              <a:rPr lang="zh-CN" altLang="en-US" sz="1600" dirty="0">
                <a:latin typeface="Calibri" panose="020F0502020204030204" pitchFamily="34" charset="0"/>
                <a:ea typeface="宋体" panose="02010600030101010101" pitchFamily="2" charset="-122"/>
              </a:rPr>
              <a:t>贷款合同约定开始还款的当月</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贷款全部归还或贷款合同终止的当月</a:t>
            </a: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但扣除期限最长不得超过</a:t>
            </a:r>
            <a:r>
              <a:rPr lang="en-US" altLang="zh-CN" sz="1600" dirty="0">
                <a:latin typeface="Calibri" panose="020F0502020204030204" pitchFamily="34" charset="0"/>
                <a:ea typeface="宋体" panose="02010600030101010101" pitchFamily="2" charset="-122"/>
              </a:rPr>
              <a:t>240</a:t>
            </a:r>
            <a:r>
              <a:rPr lang="zh-CN" altLang="en-US" sz="1600" dirty="0">
                <a:latin typeface="Calibri" panose="020F0502020204030204" pitchFamily="34" charset="0"/>
                <a:ea typeface="宋体" panose="02010600030101010101" pitchFamily="2" charset="-122"/>
              </a:rPr>
              <a:t>个月。</a:t>
            </a:r>
            <a:endParaRPr lang="zh-CN" altLang="zh-CN" sz="1600" dirty="0">
              <a:latin typeface="Calibri" panose="020F0502020204030204" pitchFamily="34" charset="0"/>
              <a:ea typeface="宋体" panose="02010600030101010101" pitchFamily="2" charset="-122"/>
            </a:endParaRPr>
          </a:p>
        </p:txBody>
      </p:sp>
      <p:sp>
        <p:nvSpPr>
          <p:cNvPr id="21521" name="矩形 11"/>
          <p:cNvSpPr/>
          <p:nvPr/>
        </p:nvSpPr>
        <p:spPr>
          <a:xfrm>
            <a:off x="4356100" y="1995488"/>
            <a:ext cx="4032250" cy="584200"/>
          </a:xfrm>
          <a:prstGeom prst="rect">
            <a:avLst/>
          </a:prstGeom>
          <a:noFill/>
          <a:ln w="9525">
            <a:noFill/>
          </a:ln>
        </p:spPr>
        <p:txBody>
          <a:bodyPr anchor="t">
            <a:spAutoFit/>
          </a:bodyPr>
          <a:lstStyle/>
          <a:p>
            <a:r>
              <a:rPr lang="zh-CN" altLang="zh-CN" sz="1600" dirty="0">
                <a:latin typeface="Calibri" panose="020F0502020204030204" pitchFamily="34" charset="0"/>
                <a:ea typeface="宋体" panose="02010600030101010101" pitchFamily="2" charset="-122"/>
              </a:rPr>
              <a:t>住房贷款合同</a:t>
            </a:r>
          </a:p>
          <a:p>
            <a:r>
              <a:rPr lang="zh-CN" altLang="zh-CN" sz="1600" dirty="0">
                <a:latin typeface="Calibri" panose="020F0502020204030204" pitchFamily="34" charset="0"/>
                <a:ea typeface="宋体" panose="02010600030101010101" pitchFamily="2" charset="-122"/>
              </a:rPr>
              <a:t>贷款还款支出凭证等</a:t>
            </a:r>
          </a:p>
        </p:txBody>
      </p:sp>
      <p:sp>
        <p:nvSpPr>
          <p:cNvPr id="21522" name="文本框 67"/>
          <p:cNvSpPr txBox="1"/>
          <p:nvPr/>
        </p:nvSpPr>
        <p:spPr>
          <a:xfrm>
            <a:off x="295275" y="771525"/>
            <a:ext cx="963613" cy="781050"/>
          </a:xfrm>
          <a:prstGeom prst="rect">
            <a:avLst/>
          </a:prstGeom>
          <a:noFill/>
          <a:ln w="38100">
            <a:noFill/>
          </a:ln>
        </p:spPr>
        <p:txBody>
          <a:bodyPr anchor="t">
            <a:spAutoFit/>
          </a:bodyPr>
          <a:lstStyle/>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住房贷款利息</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2534" name="组合 13"/>
          <p:cNvGrpSpPr/>
          <p:nvPr/>
        </p:nvGrpSpPr>
        <p:grpSpPr>
          <a:xfrm>
            <a:off x="3059113" y="700088"/>
            <a:ext cx="1136650" cy="1136650"/>
            <a:chOff x="4535488" y="2578100"/>
            <a:chExt cx="1514475" cy="1516063"/>
          </a:xfrm>
        </p:grpSpPr>
        <p:sp>
          <p:nvSpPr>
            <p:cNvPr id="22535"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lstStyle/>
            <a:p>
              <a:endParaRPr lang="zh-CN" altLang="en-US"/>
            </a:p>
          </p:txBody>
        </p:sp>
        <p:sp>
          <p:nvSpPr>
            <p:cNvPr id="22536"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7" name="文本框 13"/>
            <p:cNvSpPr txBox="1"/>
            <p:nvPr/>
          </p:nvSpPr>
          <p:spPr>
            <a:xfrm>
              <a:off x="5025552" y="3057797"/>
              <a:ext cx="934444" cy="943848"/>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p>
          </p:txBody>
        </p:sp>
      </p:grpSp>
      <p:grpSp>
        <p:nvGrpSpPr>
          <p:cNvPr id="22538" name="组合 19"/>
          <p:cNvGrpSpPr/>
          <p:nvPr/>
        </p:nvGrpSpPr>
        <p:grpSpPr>
          <a:xfrm>
            <a:off x="4262438" y="715963"/>
            <a:ext cx="1144587" cy="1135062"/>
            <a:chOff x="6138251" y="2599440"/>
            <a:chExt cx="1527787" cy="1514475"/>
          </a:xfrm>
        </p:grpSpPr>
        <p:sp>
          <p:nvSpPr>
            <p:cNvPr id="22539"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a:p>
          </p:txBody>
        </p:sp>
        <p:sp>
          <p:nvSpPr>
            <p:cNvPr id="22540"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2541" name="文本框 13"/>
          <p:cNvSpPr txBox="1"/>
          <p:nvPr/>
        </p:nvSpPr>
        <p:spPr>
          <a:xfrm>
            <a:off x="4327525" y="1058863"/>
            <a:ext cx="698500" cy="708025"/>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p>
        </p:txBody>
      </p:sp>
      <p:grpSp>
        <p:nvGrpSpPr>
          <p:cNvPr id="8"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住房</a:t>
              </a:r>
              <a:endParaRPr kumimoji="0" lang="en-US" altLang="zh-CN"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租金</a:t>
              </a: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2544" name="矩形 10"/>
          <p:cNvSpPr/>
          <p:nvPr/>
        </p:nvSpPr>
        <p:spPr>
          <a:xfrm>
            <a:off x="179388" y="1924050"/>
            <a:ext cx="4013200" cy="2552700"/>
          </a:xfrm>
          <a:prstGeom prst="rect">
            <a:avLst/>
          </a:prstGeom>
          <a:noFill/>
          <a:ln w="9525">
            <a:noFill/>
          </a:ln>
        </p:spPr>
        <p:txBody>
          <a:bodyPr anchor="t">
            <a:spAutoFit/>
          </a:bodyPr>
          <a:lstStyle/>
          <a:p>
            <a:r>
              <a:rPr lang="zh-CN" altLang="en-US" sz="1600" dirty="0">
                <a:latin typeface="Calibri" panose="020F0502020204030204" pitchFamily="34" charset="0"/>
                <a:ea typeface="宋体" panose="02010600030101010101" pitchFamily="2" charset="-122"/>
              </a:rPr>
              <a:t>在主要工作城市租房，且同时符合以下条件：</a:t>
            </a: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sym typeface="+mn-ea"/>
              </a:rPr>
              <a:t>本人及配偶在主要工作的城市没有自有住房；</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sym typeface="+mn-ea"/>
              </a:rPr>
              <a:t>已经实际发生了住房租金支出；</a:t>
            </a:r>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）本人及配偶在同一纳税年度内，没有享受住房贷款利息专项附加扣除政策。也就是说，住房贷款利息与住房租金两项</a:t>
            </a:r>
          </a:p>
          <a:p>
            <a:r>
              <a:rPr lang="zh-CN" altLang="en-US" sz="1600" dirty="0">
                <a:latin typeface="Calibri" panose="020F0502020204030204" pitchFamily="34" charset="0"/>
                <a:ea typeface="宋体" panose="02010600030101010101" pitchFamily="2" charset="-122"/>
              </a:rPr>
              <a:t>扣除政策只能享受其中一项，不能同时享受。</a:t>
            </a:r>
          </a:p>
        </p:txBody>
      </p:sp>
      <p:sp>
        <p:nvSpPr>
          <p:cNvPr id="22545" name="矩形 11"/>
          <p:cNvSpPr/>
          <p:nvPr/>
        </p:nvSpPr>
        <p:spPr>
          <a:xfrm>
            <a:off x="4327525" y="1924050"/>
            <a:ext cx="4608513" cy="3106738"/>
          </a:xfrm>
          <a:prstGeom prst="rect">
            <a:avLst/>
          </a:prstGeom>
          <a:noFill/>
          <a:ln w="9525">
            <a:noFill/>
          </a:ln>
        </p:spPr>
        <p:txBody>
          <a:bodyPr anchor="t">
            <a:spAutoFit/>
          </a:bodyPr>
          <a:lstStyle/>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）直辖市、省会（首府）城市、计划单列市以及国务院确定的其他城市：每月</a:t>
            </a:r>
            <a:r>
              <a:rPr lang="en-US" altLang="zh-CN" sz="1600" dirty="0">
                <a:latin typeface="Calibri" panose="020F0502020204030204" pitchFamily="34" charset="0"/>
                <a:ea typeface="宋体" panose="02010600030101010101" pitchFamily="2" charset="-122"/>
              </a:rPr>
              <a:t>1500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）除上述城市以外的市辖区户籍人口超过</a:t>
            </a:r>
            <a:r>
              <a:rPr lang="en-US" altLang="zh-CN" sz="1600" dirty="0">
                <a:latin typeface="Calibri" panose="020F0502020204030204" pitchFamily="34" charset="0"/>
                <a:ea typeface="宋体" panose="02010600030101010101" pitchFamily="2" charset="-122"/>
              </a:rPr>
              <a:t>100</a:t>
            </a:r>
            <a:r>
              <a:rPr lang="zh-CN" altLang="en-US" sz="1600" dirty="0">
                <a:latin typeface="Calibri" panose="020F0502020204030204" pitchFamily="34" charset="0"/>
                <a:ea typeface="宋体" panose="02010600030101010101" pitchFamily="2" charset="-122"/>
              </a:rPr>
              <a:t>万人的城市：每月</a:t>
            </a:r>
            <a:r>
              <a:rPr lang="en-US" altLang="zh-CN" sz="1600" dirty="0">
                <a:latin typeface="Calibri" panose="020F0502020204030204" pitchFamily="34" charset="0"/>
                <a:ea typeface="宋体" panose="02010600030101010101" pitchFamily="2" charset="-122"/>
              </a:rPr>
              <a:t>1100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）除上述城市以外的，市辖区户籍人口不超过</a:t>
            </a:r>
            <a:r>
              <a:rPr lang="en-US" altLang="zh-CN" sz="1600" dirty="0">
                <a:latin typeface="Calibri" panose="020F0502020204030204" pitchFamily="34" charset="0"/>
                <a:ea typeface="宋体" panose="02010600030101010101" pitchFamily="2" charset="-122"/>
              </a:rPr>
              <a:t>100</a:t>
            </a:r>
            <a:r>
              <a:rPr lang="zh-CN" altLang="en-US" sz="1600" dirty="0">
                <a:latin typeface="Calibri" panose="020F0502020204030204" pitchFamily="34" charset="0"/>
                <a:ea typeface="宋体" panose="02010600030101010101" pitchFamily="2" charset="-122"/>
              </a:rPr>
              <a:t>万人（含）的城市：每月</a:t>
            </a:r>
            <a:r>
              <a:rPr lang="en-US" altLang="zh-CN" sz="1600" dirty="0">
                <a:latin typeface="Calibri" panose="020F0502020204030204" pitchFamily="34" charset="0"/>
                <a:ea typeface="宋体" panose="02010600030101010101" pitchFamily="2" charset="-122"/>
              </a:rPr>
              <a:t>800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endParaRPr lang="en-US" altLang="zh-CN" sz="4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？谁来扣：</a:t>
            </a:r>
          </a:p>
          <a:p>
            <a:r>
              <a:rPr lang="zh-CN" altLang="en-US" sz="1600" dirty="0">
                <a:latin typeface="Calibri" panose="020F0502020204030204" pitchFamily="34" charset="0"/>
                <a:ea typeface="宋体" panose="02010600030101010101" pitchFamily="2" charset="-122"/>
              </a:rPr>
              <a:t>如夫妻双方主要工作城市相同的，只能由一方扣除，且为签订租赁住房合同的承租人来扣除；</a:t>
            </a:r>
          </a:p>
          <a:p>
            <a:r>
              <a:rPr lang="zh-CN" altLang="en-US" sz="1600" dirty="0">
                <a:latin typeface="Calibri" panose="020F0502020204030204" pitchFamily="34" charset="0"/>
                <a:ea typeface="宋体" panose="02010600030101010101" pitchFamily="2" charset="-122"/>
              </a:rPr>
              <a:t>如夫妻双方主要工作城市不同，且无房的，可按规定标准分别进行扣除。</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3558" name="组合 13"/>
          <p:cNvGrpSpPr/>
          <p:nvPr/>
        </p:nvGrpSpPr>
        <p:grpSpPr>
          <a:xfrm>
            <a:off x="3059113" y="700088"/>
            <a:ext cx="1136650" cy="1136650"/>
            <a:chOff x="4535488" y="2578100"/>
            <a:chExt cx="1514475" cy="1516063"/>
          </a:xfrm>
        </p:grpSpPr>
        <p:sp>
          <p:nvSpPr>
            <p:cNvPr id="23559"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lstStyle/>
            <a:p>
              <a:endParaRPr lang="zh-CN" altLang="en-US"/>
            </a:p>
          </p:txBody>
        </p:sp>
        <p:sp>
          <p:nvSpPr>
            <p:cNvPr id="23560"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61" name="文本框 13"/>
            <p:cNvSpPr txBox="1"/>
            <p:nvPr/>
          </p:nvSpPr>
          <p:spPr>
            <a:xfrm>
              <a:off x="5025552" y="3057797"/>
              <a:ext cx="930170" cy="943848"/>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p>
          </p:txBody>
        </p:sp>
      </p:grpSp>
      <p:grpSp>
        <p:nvGrpSpPr>
          <p:cNvPr id="23562" name="组合 19"/>
          <p:cNvGrpSpPr/>
          <p:nvPr/>
        </p:nvGrpSpPr>
        <p:grpSpPr>
          <a:xfrm>
            <a:off x="4262438" y="715963"/>
            <a:ext cx="1144587" cy="1135062"/>
            <a:chOff x="6138251" y="2599440"/>
            <a:chExt cx="1527787" cy="1514475"/>
          </a:xfrm>
        </p:grpSpPr>
        <p:sp>
          <p:nvSpPr>
            <p:cNvPr id="23563"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a:p>
          </p:txBody>
        </p:sp>
        <p:sp>
          <p:nvSpPr>
            <p:cNvPr id="23564"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3565" name="文本框 13"/>
          <p:cNvSpPr txBox="1"/>
          <p:nvPr/>
        </p:nvSpPr>
        <p:spPr>
          <a:xfrm>
            <a:off x="4327525" y="1058863"/>
            <a:ext cx="698500" cy="708025"/>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3568" name="矩形 10"/>
          <p:cNvSpPr/>
          <p:nvPr/>
        </p:nvSpPr>
        <p:spPr>
          <a:xfrm>
            <a:off x="179388" y="1973263"/>
            <a:ext cx="4013200" cy="1322387"/>
          </a:xfrm>
          <a:prstGeom prst="rect">
            <a:avLst/>
          </a:prstGeom>
          <a:noFill/>
          <a:ln w="9525">
            <a:noFill/>
          </a:ln>
        </p:spPr>
        <p:txBody>
          <a:bodyPr anchor="t">
            <a:spAutoFit/>
          </a:bodyPr>
          <a:lstStyle/>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租赁合同（协议）约定的房屋租赁期开始的当月</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租赁期结束的当月；</a:t>
            </a:r>
          </a:p>
          <a:p>
            <a:r>
              <a:rPr lang="zh-CN" altLang="en-US" sz="1600" dirty="0">
                <a:latin typeface="Calibri" panose="020F0502020204030204" pitchFamily="34" charset="0"/>
                <a:ea typeface="宋体" panose="02010600030101010101" pitchFamily="2" charset="-122"/>
              </a:rPr>
              <a:t>提前终止合同（协议）的，以实际租赁行为终止的月份为准。</a:t>
            </a:r>
            <a:endParaRPr lang="zh-CN" altLang="zh-CN" sz="1600" dirty="0">
              <a:latin typeface="Calibri" panose="020F0502020204030204" pitchFamily="34" charset="0"/>
              <a:ea typeface="宋体" panose="02010600030101010101" pitchFamily="2" charset="-122"/>
            </a:endParaRPr>
          </a:p>
        </p:txBody>
      </p:sp>
      <p:sp>
        <p:nvSpPr>
          <p:cNvPr id="23569" name="矩形 11"/>
          <p:cNvSpPr/>
          <p:nvPr/>
        </p:nvSpPr>
        <p:spPr>
          <a:xfrm>
            <a:off x="4737100" y="2759075"/>
            <a:ext cx="4032250" cy="336550"/>
          </a:xfrm>
          <a:prstGeom prst="rect">
            <a:avLst/>
          </a:prstGeom>
          <a:noFill/>
          <a:ln w="9525">
            <a:noFill/>
          </a:ln>
        </p:spPr>
        <p:txBody>
          <a:bodyPr anchor="t">
            <a:spAutoFit/>
          </a:bodyPr>
          <a:lstStyle/>
          <a:p>
            <a:r>
              <a:rPr lang="zh-CN" altLang="zh-CN" sz="1600" dirty="0">
                <a:latin typeface="Calibri" panose="020F0502020204030204" pitchFamily="34" charset="0"/>
                <a:ea typeface="宋体" panose="02010600030101010101" pitchFamily="2" charset="-122"/>
              </a:rPr>
              <a:t>住房租赁合同或协议等</a:t>
            </a:r>
          </a:p>
        </p:txBody>
      </p:sp>
      <p:sp>
        <p:nvSpPr>
          <p:cNvPr id="23570" name="文本框 67"/>
          <p:cNvSpPr txBox="1"/>
          <p:nvPr/>
        </p:nvSpPr>
        <p:spPr>
          <a:xfrm>
            <a:off x="295275" y="771525"/>
            <a:ext cx="963613" cy="757238"/>
          </a:xfrm>
          <a:prstGeom prst="rect">
            <a:avLst/>
          </a:prstGeom>
          <a:noFill/>
          <a:ln w="38100">
            <a:noFill/>
          </a:ln>
        </p:spPr>
        <p:txBody>
          <a:bodyPr anchor="t">
            <a:spAutoFit/>
          </a:bodyPr>
          <a:lstStyle/>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住房</a:t>
            </a:r>
            <a:endParaRPr lang="en-US" altLang="zh-CN" sz="2800"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租金</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4582" name="组合 13"/>
          <p:cNvGrpSpPr/>
          <p:nvPr/>
        </p:nvGrpSpPr>
        <p:grpSpPr>
          <a:xfrm>
            <a:off x="3059113" y="700088"/>
            <a:ext cx="1136650" cy="1136650"/>
            <a:chOff x="4535488" y="2578100"/>
            <a:chExt cx="1514475" cy="1516063"/>
          </a:xfrm>
        </p:grpSpPr>
        <p:sp>
          <p:nvSpPr>
            <p:cNvPr id="24583"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lstStyle/>
            <a:p>
              <a:endParaRPr lang="zh-CN" altLang="en-US"/>
            </a:p>
          </p:txBody>
        </p:sp>
        <p:sp>
          <p:nvSpPr>
            <p:cNvPr id="24584"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4585" name="文本框 13"/>
            <p:cNvSpPr txBox="1"/>
            <p:nvPr/>
          </p:nvSpPr>
          <p:spPr>
            <a:xfrm>
              <a:off x="5025552" y="3057797"/>
              <a:ext cx="934444" cy="943848"/>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p>
          </p:txBody>
        </p:sp>
      </p:grpSp>
      <p:grpSp>
        <p:nvGrpSpPr>
          <p:cNvPr id="24586" name="组合 19"/>
          <p:cNvGrpSpPr/>
          <p:nvPr/>
        </p:nvGrpSpPr>
        <p:grpSpPr>
          <a:xfrm>
            <a:off x="4262438" y="715963"/>
            <a:ext cx="1144587" cy="1135062"/>
            <a:chOff x="6138251" y="2599440"/>
            <a:chExt cx="1527787" cy="1514475"/>
          </a:xfrm>
        </p:grpSpPr>
        <p:sp>
          <p:nvSpPr>
            <p:cNvPr id="24587"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a:p>
          </p:txBody>
        </p:sp>
        <p:sp>
          <p:nvSpPr>
            <p:cNvPr id="24588"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4589" name="文本框 13"/>
          <p:cNvSpPr txBox="1"/>
          <p:nvPr/>
        </p:nvSpPr>
        <p:spPr>
          <a:xfrm>
            <a:off x="4327525" y="1058863"/>
            <a:ext cx="698500" cy="708025"/>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p>
        </p:txBody>
      </p:sp>
      <p:grpSp>
        <p:nvGrpSpPr>
          <p:cNvPr id="8"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赡养</a:t>
              </a:r>
              <a:endParaRPr kumimoji="0" lang="en-US" altLang="zh-CN"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老人</a:t>
              </a: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4592" name="矩形 10"/>
          <p:cNvSpPr/>
          <p:nvPr/>
        </p:nvSpPr>
        <p:spPr>
          <a:xfrm>
            <a:off x="107950" y="1924050"/>
            <a:ext cx="4013200" cy="1568450"/>
          </a:xfrm>
          <a:prstGeom prst="rect">
            <a:avLst/>
          </a:prstGeom>
          <a:noFill/>
          <a:ln w="9525">
            <a:noFill/>
          </a:ln>
        </p:spPr>
        <p:txBody>
          <a:bodyPr anchor="t">
            <a:spAutoFit/>
          </a:bodyPr>
          <a:lstStyle/>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被赡养人年满</a:t>
            </a:r>
            <a:r>
              <a:rPr lang="en-US" altLang="zh-CN" sz="1600" dirty="0">
                <a:latin typeface="Calibri" panose="020F0502020204030204" pitchFamily="34" charset="0"/>
                <a:ea typeface="宋体" panose="02010600030101010101" pitchFamily="2" charset="-122"/>
              </a:rPr>
              <a:t>60</a:t>
            </a:r>
            <a:r>
              <a:rPr lang="zh-CN" altLang="en-US" sz="1600" dirty="0">
                <a:latin typeface="Calibri" panose="020F0502020204030204" pitchFamily="34" charset="0"/>
                <a:ea typeface="宋体" panose="02010600030101010101" pitchFamily="2" charset="-122"/>
              </a:rPr>
              <a:t>周岁（含）</a:t>
            </a: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被赡养人</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父母（生父母、继父母、养父母），以及子女均已去世的祖父母、外祖父母。</a:t>
            </a:r>
          </a:p>
        </p:txBody>
      </p:sp>
      <p:sp>
        <p:nvSpPr>
          <p:cNvPr id="24593" name="矩形 11"/>
          <p:cNvSpPr/>
          <p:nvPr/>
        </p:nvSpPr>
        <p:spPr>
          <a:xfrm>
            <a:off x="4356100" y="1973263"/>
            <a:ext cx="4692650" cy="2552700"/>
          </a:xfrm>
          <a:prstGeom prst="rect">
            <a:avLst/>
          </a:prstGeom>
          <a:noFill/>
          <a:ln w="9525">
            <a:noFill/>
          </a:ln>
        </p:spPr>
        <p:txBody>
          <a:bodyPr anchor="t">
            <a:spAutoFit/>
          </a:bodyPr>
          <a:lstStyle/>
          <a:p>
            <a:endParaRPr lang="en-US" altLang="zh-CN"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纳税人为独生子女：每月</a:t>
            </a:r>
            <a:r>
              <a:rPr lang="en-US" altLang="zh-CN" sz="1600" dirty="0">
                <a:latin typeface="Calibri" panose="020F0502020204030204" pitchFamily="34" charset="0"/>
                <a:ea typeface="宋体" panose="02010600030101010101" pitchFamily="2" charset="-122"/>
              </a:rPr>
              <a:t>2000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纳税人为非独生子女，可以兄弟姐妹分摊每月</a:t>
            </a:r>
            <a:r>
              <a:rPr lang="en-US" altLang="zh-CN" sz="1600" dirty="0">
                <a:latin typeface="Calibri" panose="020F0502020204030204" pitchFamily="34" charset="0"/>
                <a:ea typeface="宋体" panose="02010600030101010101" pitchFamily="2" charset="-122"/>
              </a:rPr>
              <a:t>2000</a:t>
            </a:r>
            <a:r>
              <a:rPr lang="zh-CN" altLang="en-US" sz="1600" dirty="0">
                <a:latin typeface="Calibri" panose="020F0502020204030204" pitchFamily="34" charset="0"/>
                <a:ea typeface="宋体" panose="02010600030101010101" pitchFamily="2" charset="-122"/>
              </a:rPr>
              <a:t>元的扣除额度，但每人分摊的额度不能超过每月</a:t>
            </a:r>
            <a:r>
              <a:rPr lang="en-US" altLang="zh-CN" sz="1600" dirty="0">
                <a:latin typeface="Calibri" panose="020F0502020204030204" pitchFamily="34" charset="0"/>
                <a:ea typeface="宋体" panose="02010600030101010101" pitchFamily="2" charset="-122"/>
              </a:rPr>
              <a:t>1000</a:t>
            </a:r>
            <a:r>
              <a:rPr lang="zh-CN" altLang="en-US" sz="1600" dirty="0">
                <a:latin typeface="Calibri" panose="020F0502020204030204" pitchFamily="34" charset="0"/>
                <a:ea typeface="宋体" panose="02010600030101010101" pitchFamily="2" charset="-122"/>
              </a:rPr>
              <a:t>元。</a:t>
            </a:r>
          </a:p>
          <a:p>
            <a:r>
              <a:rPr lang="zh-CN" altLang="en-US" sz="1600" dirty="0">
                <a:latin typeface="Calibri" panose="020F0502020204030204" pitchFamily="34" charset="0"/>
                <a:ea typeface="宋体" panose="02010600030101010101" pitchFamily="2" charset="-122"/>
              </a:rPr>
              <a:t>具体分摊的方式：均摊、约定、指定分摊</a:t>
            </a:r>
          </a:p>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约定或指定分摊的，需签订书面分摊协议</a:t>
            </a:r>
          </a:p>
          <a:p>
            <a:r>
              <a:rPr lang="zh-CN" altLang="en-US" sz="1600" dirty="0">
                <a:latin typeface="Calibri" panose="020F0502020204030204" pitchFamily="34" charset="0"/>
                <a:ea typeface="宋体" panose="02010600030101010101" pitchFamily="2" charset="-122"/>
              </a:rPr>
              <a:t>具体分摊方式和额度确定后，一个纳税年度不变</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5606" name="组合 13"/>
          <p:cNvGrpSpPr/>
          <p:nvPr/>
        </p:nvGrpSpPr>
        <p:grpSpPr>
          <a:xfrm>
            <a:off x="3059113" y="700088"/>
            <a:ext cx="1136650" cy="1136650"/>
            <a:chOff x="4535488" y="2578100"/>
            <a:chExt cx="1514475" cy="1516063"/>
          </a:xfrm>
        </p:grpSpPr>
        <p:sp>
          <p:nvSpPr>
            <p:cNvPr id="25607"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lstStyle/>
            <a:p>
              <a:endParaRPr lang="zh-CN" altLang="en-US"/>
            </a:p>
          </p:txBody>
        </p:sp>
        <p:sp>
          <p:nvSpPr>
            <p:cNvPr id="25608"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5609" name="文本框 13"/>
            <p:cNvSpPr txBox="1"/>
            <p:nvPr/>
          </p:nvSpPr>
          <p:spPr>
            <a:xfrm>
              <a:off x="5025552" y="3057797"/>
              <a:ext cx="930170" cy="943848"/>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p>
          </p:txBody>
        </p:sp>
      </p:grpSp>
      <p:grpSp>
        <p:nvGrpSpPr>
          <p:cNvPr id="25610" name="组合 19"/>
          <p:cNvGrpSpPr/>
          <p:nvPr/>
        </p:nvGrpSpPr>
        <p:grpSpPr>
          <a:xfrm>
            <a:off x="4262438" y="715963"/>
            <a:ext cx="1144587" cy="1135062"/>
            <a:chOff x="6138251" y="2599440"/>
            <a:chExt cx="1527787" cy="1514475"/>
          </a:xfrm>
        </p:grpSpPr>
        <p:sp>
          <p:nvSpPr>
            <p:cNvPr id="25611"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a:p>
          </p:txBody>
        </p:sp>
        <p:sp>
          <p:nvSpPr>
            <p:cNvPr id="25612"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5613" name="文本框 13"/>
          <p:cNvSpPr txBox="1"/>
          <p:nvPr/>
        </p:nvSpPr>
        <p:spPr>
          <a:xfrm>
            <a:off x="4327525" y="1058863"/>
            <a:ext cx="698500" cy="708025"/>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5616" name="矩形 10"/>
          <p:cNvSpPr/>
          <p:nvPr/>
        </p:nvSpPr>
        <p:spPr>
          <a:xfrm>
            <a:off x="369888" y="2433638"/>
            <a:ext cx="4013200" cy="582612"/>
          </a:xfrm>
          <a:prstGeom prst="rect">
            <a:avLst/>
          </a:prstGeom>
          <a:noFill/>
          <a:ln w="9525">
            <a:noFill/>
          </a:ln>
        </p:spPr>
        <p:txBody>
          <a:bodyPr anchor="t">
            <a:spAutoFit/>
          </a:bodyPr>
          <a:lstStyle/>
          <a:p>
            <a:r>
              <a:rPr lang="zh-CN" altLang="en-US" sz="1600" dirty="0">
                <a:latin typeface="Calibri" panose="020F0502020204030204" pitchFamily="34" charset="0"/>
                <a:ea typeface="宋体" panose="02010600030101010101" pitchFamily="2" charset="-122"/>
              </a:rPr>
              <a:t>被赡养人年满</a:t>
            </a:r>
            <a:r>
              <a:rPr lang="en-US" altLang="zh-CN" sz="1600" dirty="0">
                <a:latin typeface="Calibri" panose="020F0502020204030204" pitchFamily="34" charset="0"/>
                <a:ea typeface="宋体" panose="02010600030101010101" pitchFamily="2" charset="-122"/>
              </a:rPr>
              <a:t>60</a:t>
            </a:r>
            <a:r>
              <a:rPr lang="zh-CN" altLang="en-US" sz="1600" dirty="0">
                <a:latin typeface="Calibri" panose="020F0502020204030204" pitchFamily="34" charset="0"/>
                <a:ea typeface="宋体" panose="02010600030101010101" pitchFamily="2" charset="-122"/>
              </a:rPr>
              <a:t>周岁的当月至赡养义务终止的年末。</a:t>
            </a:r>
            <a:endParaRPr lang="zh-CN" altLang="zh-CN" sz="1600" dirty="0">
              <a:latin typeface="Calibri" panose="020F0502020204030204" pitchFamily="34" charset="0"/>
              <a:ea typeface="宋体" panose="02010600030101010101" pitchFamily="2" charset="-122"/>
            </a:endParaRPr>
          </a:p>
        </p:txBody>
      </p:sp>
      <p:sp>
        <p:nvSpPr>
          <p:cNvPr id="25617" name="矩形 11"/>
          <p:cNvSpPr/>
          <p:nvPr/>
        </p:nvSpPr>
        <p:spPr>
          <a:xfrm>
            <a:off x="4570413" y="2555875"/>
            <a:ext cx="4032250" cy="338138"/>
          </a:xfrm>
          <a:prstGeom prst="rect">
            <a:avLst/>
          </a:prstGeom>
          <a:noFill/>
          <a:ln w="9525">
            <a:noFill/>
          </a:ln>
        </p:spPr>
        <p:txBody>
          <a:bodyPr anchor="t">
            <a:spAutoFit/>
          </a:bodyPr>
          <a:lstStyle/>
          <a:p>
            <a:r>
              <a:rPr lang="zh-CN" altLang="en-US" sz="1600" dirty="0">
                <a:latin typeface="Calibri" panose="020F0502020204030204" pitchFamily="34" charset="0"/>
                <a:ea typeface="宋体" panose="02010600030101010101" pitchFamily="2" charset="-122"/>
              </a:rPr>
              <a:t>采取约定或指定分摊的，需留存分摊协议</a:t>
            </a:r>
            <a:endParaRPr lang="zh-CN" altLang="zh-CN" sz="1600" dirty="0">
              <a:latin typeface="Calibri" panose="020F0502020204030204" pitchFamily="34" charset="0"/>
              <a:ea typeface="宋体" panose="02010600030101010101" pitchFamily="2" charset="-122"/>
            </a:endParaRPr>
          </a:p>
        </p:txBody>
      </p:sp>
      <p:sp>
        <p:nvSpPr>
          <p:cNvPr id="25618" name="文本框 67"/>
          <p:cNvSpPr txBox="1"/>
          <p:nvPr/>
        </p:nvSpPr>
        <p:spPr>
          <a:xfrm>
            <a:off x="295275" y="771525"/>
            <a:ext cx="963613" cy="757238"/>
          </a:xfrm>
          <a:prstGeom prst="rect">
            <a:avLst/>
          </a:prstGeom>
          <a:noFill/>
          <a:ln w="38100">
            <a:noFill/>
          </a:ln>
        </p:spPr>
        <p:txBody>
          <a:bodyPr anchor="t">
            <a:spAutoFit/>
          </a:bodyPr>
          <a:lstStyle/>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赡养</a:t>
            </a:r>
            <a:endParaRPr lang="en-US" altLang="zh-CN" sz="2800"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老人</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Placeholder 4"/>
          <p:cNvSpPr txBox="1"/>
          <p:nvPr/>
        </p:nvSpPr>
        <p:spPr>
          <a:xfrm>
            <a:off x="611188" y="430213"/>
            <a:ext cx="2257425" cy="495300"/>
          </a:xfrm>
          <a:prstGeom prst="rect">
            <a:avLst/>
          </a:prstGeom>
          <a:noFill/>
          <a:ln w="9525">
            <a:noFill/>
          </a:ln>
        </p:spPr>
        <p:txBody>
          <a:bodyPr anchor="ctr"/>
          <a:lstStyle/>
          <a:p>
            <a:pPr algn="ctr">
              <a:spcBef>
                <a:spcPct val="20000"/>
              </a:spcBef>
              <a:buFont typeface="Arial" panose="020B0604020202020204" pitchFamily="34" charset="0"/>
              <a:buNone/>
            </a:pPr>
            <a:r>
              <a:rPr lang="zh-CN" altLang="en-US" sz="3200" b="1" dirty="0">
                <a:solidFill>
                  <a:schemeClr val="accent1"/>
                </a:solidFill>
                <a:latin typeface="微软雅黑" panose="020B0503020204020204" pitchFamily="34" charset="-122"/>
                <a:ea typeface="微软雅黑" panose="020B0503020204020204" pitchFamily="34" charset="-122"/>
              </a:rPr>
              <a:t>目录</a:t>
            </a:r>
            <a:r>
              <a:rPr lang="en-US" altLang="zh-CN" sz="3200" b="1" dirty="0">
                <a:solidFill>
                  <a:schemeClr val="accent1"/>
                </a:solidFill>
                <a:latin typeface="微软雅黑" panose="020B0503020204020204" pitchFamily="34" charset="-122"/>
                <a:ea typeface="微软雅黑" panose="020B0503020204020204" pitchFamily="34" charset="-122"/>
              </a:rPr>
              <a:t>/</a:t>
            </a:r>
            <a:r>
              <a:rPr lang="en-US" altLang="zh-CN" b="1" dirty="0">
                <a:solidFill>
                  <a:schemeClr val="accent1"/>
                </a:solidFill>
                <a:latin typeface="微软雅黑" panose="020B0503020204020204" pitchFamily="34" charset="-122"/>
                <a:ea typeface="微软雅黑" panose="020B0503020204020204" pitchFamily="34" charset="-122"/>
              </a:rPr>
              <a:t>Contents</a:t>
            </a:r>
            <a:endParaRPr lang="en-GB" altLang="zh-CN"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188" y="1058863"/>
            <a:ext cx="765016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147" name="组合 44"/>
          <p:cNvGrpSpPr/>
          <p:nvPr/>
        </p:nvGrpSpPr>
        <p:grpSpPr>
          <a:xfrm>
            <a:off x="2339975" y="1779588"/>
            <a:ext cx="893763" cy="519112"/>
            <a:chOff x="2215144" y="927951"/>
            <a:chExt cx="1244730" cy="953049"/>
          </a:xfrm>
        </p:grpSpPr>
        <p:sp>
          <p:nvSpPr>
            <p:cNvPr id="46" name="平行四边形 45"/>
            <p:cNvSpPr/>
            <p:nvPr/>
          </p:nvSpPr>
          <p:spPr>
            <a:xfrm>
              <a:off x="2215144" y="983326"/>
              <a:ext cx="1120920" cy="842299"/>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Impact" pitchFamily="34" charset="0"/>
                <a:ea typeface="+mn-ea"/>
                <a:cs typeface="+mn-cs"/>
              </a:endParaRPr>
            </a:p>
          </p:txBody>
        </p:sp>
        <p:sp>
          <p:nvSpPr>
            <p:cNvPr id="6149" name="文本框 9"/>
            <p:cNvSpPr txBox="1"/>
            <p:nvPr/>
          </p:nvSpPr>
          <p:spPr>
            <a:xfrm>
              <a:off x="2392015" y="927951"/>
              <a:ext cx="1067859" cy="953049"/>
            </a:xfrm>
            <a:prstGeom prst="rect">
              <a:avLst/>
            </a:prstGeom>
            <a:noFill/>
            <a:ln w="9525">
              <a:noFill/>
            </a:ln>
          </p:spPr>
          <p:txBody>
            <a:bodyPr anchor="t">
              <a:spAutoFit/>
            </a:bodyPr>
            <a:lstStyle/>
            <a:p>
              <a:r>
                <a:rPr lang="en-US" altLang="zh-CN" sz="2800" dirty="0">
                  <a:solidFill>
                    <a:schemeClr val="bg1"/>
                  </a:solidFill>
                  <a:latin typeface="Impact" pitchFamily="34" charset="0"/>
                  <a:ea typeface="宋体" panose="02010600030101010101" pitchFamily="2" charset="-122"/>
                </a:rPr>
                <a:t>01</a:t>
              </a:r>
              <a:endParaRPr lang="zh-CN" altLang="en-US" sz="2800" dirty="0">
                <a:solidFill>
                  <a:schemeClr val="bg1"/>
                </a:solidFill>
                <a:latin typeface="Impact" pitchFamily="34" charset="0"/>
                <a:ea typeface="宋体" panose="02010600030101010101" pitchFamily="2" charset="-122"/>
              </a:endParaRPr>
            </a:p>
          </p:txBody>
        </p:sp>
      </p:grpSp>
      <p:grpSp>
        <p:nvGrpSpPr>
          <p:cNvPr id="6150" name="组合 59"/>
          <p:cNvGrpSpPr/>
          <p:nvPr/>
        </p:nvGrpSpPr>
        <p:grpSpPr>
          <a:xfrm>
            <a:off x="3019425" y="1792288"/>
            <a:ext cx="4505325" cy="460375"/>
            <a:chOff x="4315150" y="953426"/>
            <a:chExt cx="3857250" cy="540057"/>
          </a:xfrm>
        </p:grpSpPr>
        <p:sp>
          <p:nvSpPr>
            <p:cNvPr id="61" name="矩形 60"/>
            <p:cNvSpPr/>
            <p:nvPr/>
          </p:nvSpPr>
          <p:spPr>
            <a:xfrm>
              <a:off x="4572029" y="1035366"/>
              <a:ext cx="3415528" cy="404111"/>
            </a:xfrm>
            <a:prstGeom prst="rect">
              <a:avLst/>
            </a:prstGeom>
            <a:ln w="15875">
              <a:noFill/>
            </a:ln>
          </p:spPr>
          <p:txBody>
            <a:bodyPr lIns="68580" tIns="34290" rIns="68580" bIns="3429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专项附加扣除政策征管服务操作指引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nvGrpSpPr>
          <p:cNvPr id="6153" name="组合 33"/>
          <p:cNvGrpSpPr/>
          <p:nvPr/>
        </p:nvGrpSpPr>
        <p:grpSpPr>
          <a:xfrm>
            <a:off x="7956550" y="490538"/>
            <a:ext cx="431800" cy="433387"/>
            <a:chOff x="6084168" y="1274820"/>
            <a:chExt cx="432048" cy="432834"/>
          </a:xfrm>
        </p:grpSpPr>
        <p:sp>
          <p:nvSpPr>
            <p:cNvPr id="6154" name="椭圆 22"/>
            <p:cNvSpPr/>
            <p:nvPr/>
          </p:nvSpPr>
          <p:spPr>
            <a:xfrm>
              <a:off x="6084168" y="1274820"/>
              <a:ext cx="432048" cy="432834"/>
            </a:xfrm>
            <a:prstGeom prst="ellipse">
              <a:avLst/>
            </a:prstGeom>
            <a:solidFill>
              <a:schemeClr val="accent1"/>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6155" name="Freeform 59"/>
            <p:cNvSpPr/>
            <p:nvPr/>
          </p:nvSpPr>
          <p:spPr>
            <a:xfrm>
              <a:off x="6180302" y="1365898"/>
              <a:ext cx="239780" cy="25067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rect l="0" t="0" r="0" b="0"/>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ln>
          </p:spPr>
          <p:txBody>
            <a:bodyPr/>
            <a:lstStyle/>
            <a:p>
              <a:endParaRPr lang="zh-CN" altLang="en-US"/>
            </a:p>
          </p:txBody>
        </p:sp>
      </p:grpSp>
      <p:grpSp>
        <p:nvGrpSpPr>
          <p:cNvPr id="6156" name="组合 36"/>
          <p:cNvGrpSpPr/>
          <p:nvPr/>
        </p:nvGrpSpPr>
        <p:grpSpPr>
          <a:xfrm>
            <a:off x="6659563" y="490538"/>
            <a:ext cx="433387" cy="433387"/>
            <a:chOff x="4788024" y="1275213"/>
            <a:chExt cx="432048" cy="432048"/>
          </a:xfrm>
        </p:grpSpPr>
        <p:sp>
          <p:nvSpPr>
            <p:cNvPr id="6157" name="椭圆 65"/>
            <p:cNvSpPr/>
            <p:nvPr/>
          </p:nvSpPr>
          <p:spPr>
            <a:xfrm>
              <a:off x="4788024" y="1275213"/>
              <a:ext cx="432048" cy="432048"/>
            </a:xfrm>
            <a:prstGeom prst="ellipse">
              <a:avLst/>
            </a:prstGeom>
            <a:solidFill>
              <a:srgbClr val="F79600"/>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6158" name="Freeform 110"/>
            <p:cNvSpPr/>
            <p:nvPr/>
          </p:nvSpPr>
          <p:spPr>
            <a:xfrm>
              <a:off x="4891102" y="1366806"/>
              <a:ext cx="250679" cy="248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ln>
          </p:spPr>
          <p:txBody>
            <a:bodyPr/>
            <a:lstStyle/>
            <a:p>
              <a:endParaRPr lang="zh-CN" altLang="en-US"/>
            </a:p>
          </p:txBody>
        </p:sp>
      </p:grpSp>
      <p:grpSp>
        <p:nvGrpSpPr>
          <p:cNvPr id="6159" name="组合 39"/>
          <p:cNvGrpSpPr/>
          <p:nvPr/>
        </p:nvGrpSpPr>
        <p:grpSpPr>
          <a:xfrm>
            <a:off x="7308850" y="490538"/>
            <a:ext cx="431800" cy="433387"/>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6161" name="Freeform 16"/>
            <p:cNvSpPr/>
            <p:nvPr/>
          </p:nvSpPr>
          <p:spPr>
            <a:xfrm>
              <a:off x="5554420" y="1377705"/>
              <a:ext cx="196183" cy="22706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ln>
          </p:spPr>
          <p:txBody>
            <a:bodyPr/>
            <a:lstStyle/>
            <a:p>
              <a:endParaRPr lang="zh-CN" altLang="en-US"/>
            </a:p>
          </p:txBody>
        </p:sp>
      </p:grpSp>
      <p:grpSp>
        <p:nvGrpSpPr>
          <p:cNvPr id="6162" name="组合 43"/>
          <p:cNvGrpSpPr/>
          <p:nvPr/>
        </p:nvGrpSpPr>
        <p:grpSpPr>
          <a:xfrm>
            <a:off x="5364163" y="490538"/>
            <a:ext cx="433387" cy="433387"/>
            <a:chOff x="3491880" y="1274820"/>
            <a:chExt cx="432833" cy="432834"/>
          </a:xfrm>
        </p:grpSpPr>
        <p:sp>
          <p:nvSpPr>
            <p:cNvPr id="6163" name="椭圆 16"/>
            <p:cNvSpPr/>
            <p:nvPr/>
          </p:nvSpPr>
          <p:spPr>
            <a:xfrm>
              <a:off x="3491880" y="1274820"/>
              <a:ext cx="432833" cy="432834"/>
            </a:xfrm>
            <a:prstGeom prst="ellipse">
              <a:avLst/>
            </a:prstGeom>
            <a:solidFill>
              <a:schemeClr val="accent1"/>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6164" name="Freeform 75"/>
            <p:cNvSpPr/>
            <p:nvPr/>
          </p:nvSpPr>
          <p:spPr>
            <a:xfrm>
              <a:off x="3583864" y="1385879"/>
              <a:ext cx="248863" cy="210716"/>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ln>
          </p:spPr>
          <p:txBody>
            <a:bodyPr/>
            <a:lstStyle/>
            <a:p>
              <a:endParaRPr lang="zh-CN" altLang="en-US"/>
            </a:p>
          </p:txBody>
        </p:sp>
      </p:grpSp>
      <p:grpSp>
        <p:nvGrpSpPr>
          <p:cNvPr id="6165" name="组合 76"/>
          <p:cNvGrpSpPr/>
          <p:nvPr/>
        </p:nvGrpSpPr>
        <p:grpSpPr>
          <a:xfrm>
            <a:off x="6011863" y="490538"/>
            <a:ext cx="433387" cy="433387"/>
            <a:chOff x="4139952" y="1274820"/>
            <a:chExt cx="432833" cy="432834"/>
          </a:xfrm>
        </p:grpSpPr>
        <p:sp>
          <p:nvSpPr>
            <p:cNvPr id="6166" name="椭圆 16"/>
            <p:cNvSpPr/>
            <p:nvPr/>
          </p:nvSpPr>
          <p:spPr>
            <a:xfrm>
              <a:off x="4139952" y="1274820"/>
              <a:ext cx="432833" cy="432834"/>
            </a:xfrm>
            <a:prstGeom prst="ellipse">
              <a:avLst/>
            </a:prstGeom>
            <a:solidFill>
              <a:srgbClr val="3992DB"/>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6167" name="Freeform 84"/>
            <p:cNvSpPr/>
            <p:nvPr/>
          </p:nvSpPr>
          <p:spPr>
            <a:xfrm>
              <a:off x="4241546" y="1366806"/>
              <a:ext cx="248863" cy="24886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0" t="0" r="0" b="0"/>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ln>
          </p:spPr>
          <p:txBody>
            <a:bodyPr/>
            <a:lstStyle/>
            <a:p>
              <a:endParaRPr lang="zh-CN" altLang="en-US"/>
            </a:p>
          </p:txBody>
        </p:sp>
      </p:grpSp>
      <p:grpSp>
        <p:nvGrpSpPr>
          <p:cNvPr id="6168" name="组合 79"/>
          <p:cNvGrpSpPr/>
          <p:nvPr/>
        </p:nvGrpSpPr>
        <p:grpSpPr>
          <a:xfrm>
            <a:off x="2339975" y="3076575"/>
            <a:ext cx="893763" cy="519113"/>
            <a:chOff x="2215144" y="927951"/>
            <a:chExt cx="1244730" cy="953423"/>
          </a:xfrm>
        </p:grpSpPr>
        <p:sp>
          <p:nvSpPr>
            <p:cNvPr id="81" name="平行四边形 80"/>
            <p:cNvSpPr/>
            <p:nvPr/>
          </p:nvSpPr>
          <p:spPr>
            <a:xfrm>
              <a:off x="2215144" y="983350"/>
              <a:ext cx="1120920" cy="842626"/>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Impact" pitchFamily="34" charset="0"/>
                <a:ea typeface="+mn-ea"/>
                <a:cs typeface="+mn-cs"/>
              </a:endParaRPr>
            </a:p>
          </p:txBody>
        </p:sp>
        <p:sp>
          <p:nvSpPr>
            <p:cNvPr id="6170" name="文本框 9"/>
            <p:cNvSpPr txBox="1"/>
            <p:nvPr/>
          </p:nvSpPr>
          <p:spPr>
            <a:xfrm>
              <a:off x="2392015" y="927951"/>
              <a:ext cx="1067859" cy="953423"/>
            </a:xfrm>
            <a:prstGeom prst="rect">
              <a:avLst/>
            </a:prstGeom>
            <a:noFill/>
            <a:ln w="9525">
              <a:noFill/>
            </a:ln>
          </p:spPr>
          <p:txBody>
            <a:bodyPr anchor="t">
              <a:spAutoFit/>
            </a:bodyPr>
            <a:lstStyle/>
            <a:p>
              <a:r>
                <a:rPr lang="en-US" altLang="zh-CN" sz="2800" dirty="0">
                  <a:solidFill>
                    <a:schemeClr val="bg1"/>
                  </a:solidFill>
                  <a:latin typeface="Impact" pitchFamily="34" charset="0"/>
                  <a:ea typeface="宋体" panose="02010600030101010101" pitchFamily="2" charset="-122"/>
                </a:rPr>
                <a:t>02</a:t>
              </a:r>
              <a:endParaRPr lang="zh-CN" altLang="en-US" sz="2800" dirty="0">
                <a:solidFill>
                  <a:schemeClr val="bg1"/>
                </a:solidFill>
                <a:latin typeface="Impact" pitchFamily="34" charset="0"/>
                <a:ea typeface="宋体" panose="02010600030101010101" pitchFamily="2" charset="-122"/>
              </a:endParaRPr>
            </a:p>
          </p:txBody>
        </p:sp>
      </p:grpSp>
      <p:grpSp>
        <p:nvGrpSpPr>
          <p:cNvPr id="6171" name="组合 82"/>
          <p:cNvGrpSpPr/>
          <p:nvPr/>
        </p:nvGrpSpPr>
        <p:grpSpPr>
          <a:xfrm>
            <a:off x="3019108" y="3076575"/>
            <a:ext cx="4506912" cy="458788"/>
            <a:chOff x="4315150" y="953426"/>
            <a:chExt cx="3857250" cy="540057"/>
          </a:xfrm>
        </p:grpSpPr>
        <p:sp>
          <p:nvSpPr>
            <p:cNvPr id="84" name="矩形 83"/>
            <p:cNvSpPr/>
            <p:nvPr/>
          </p:nvSpPr>
          <p:spPr>
            <a:xfrm>
              <a:off x="4571937" y="1035649"/>
              <a:ext cx="3415684" cy="407378"/>
            </a:xfrm>
            <a:prstGeom prst="rect">
              <a:avLst/>
            </a:prstGeom>
            <a:ln w="15875">
              <a:noFill/>
            </a:ln>
          </p:spPr>
          <p:txBody>
            <a:bodyPr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新个人所得税法扣缴申报指引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5" name="平行四边形 84"/>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sp>
        <p:nvSpPr>
          <p:cNvPr id="2" name="页脚占位符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6630" name="组合 13"/>
          <p:cNvGrpSpPr/>
          <p:nvPr/>
        </p:nvGrpSpPr>
        <p:grpSpPr>
          <a:xfrm>
            <a:off x="3059113" y="700088"/>
            <a:ext cx="1136650" cy="1136650"/>
            <a:chOff x="4535488" y="2578100"/>
            <a:chExt cx="1514475" cy="1516063"/>
          </a:xfrm>
        </p:grpSpPr>
        <p:sp>
          <p:nvSpPr>
            <p:cNvPr id="26631"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lstStyle/>
            <a:p>
              <a:endParaRPr lang="zh-CN" altLang="en-US"/>
            </a:p>
          </p:txBody>
        </p:sp>
        <p:sp>
          <p:nvSpPr>
            <p:cNvPr id="26632"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33" name="文本框 13"/>
            <p:cNvSpPr txBox="1"/>
            <p:nvPr/>
          </p:nvSpPr>
          <p:spPr>
            <a:xfrm>
              <a:off x="5025552" y="3057797"/>
              <a:ext cx="934444" cy="943848"/>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享受</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条件</a:t>
              </a:r>
            </a:p>
          </p:txBody>
        </p:sp>
      </p:grpSp>
      <p:grpSp>
        <p:nvGrpSpPr>
          <p:cNvPr id="26634" name="组合 19"/>
          <p:cNvGrpSpPr/>
          <p:nvPr/>
        </p:nvGrpSpPr>
        <p:grpSpPr>
          <a:xfrm>
            <a:off x="4262438" y="715963"/>
            <a:ext cx="1144587" cy="1135062"/>
            <a:chOff x="6138251" y="2599440"/>
            <a:chExt cx="1527787" cy="1514475"/>
          </a:xfrm>
        </p:grpSpPr>
        <p:sp>
          <p:nvSpPr>
            <p:cNvPr id="26635"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a:p>
          </p:txBody>
        </p:sp>
        <p:sp>
          <p:nvSpPr>
            <p:cNvPr id="26636"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6637" name="文本框 13"/>
          <p:cNvSpPr txBox="1"/>
          <p:nvPr/>
        </p:nvSpPr>
        <p:spPr>
          <a:xfrm>
            <a:off x="4327525" y="1058863"/>
            <a:ext cx="698500" cy="708025"/>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标准</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方式</a:t>
            </a:r>
          </a:p>
        </p:txBody>
      </p:sp>
      <p:grpSp>
        <p:nvGrpSpPr>
          <p:cNvPr id="8" name="组合 38"/>
          <p:cNvGrpSpPr/>
          <p:nvPr/>
        </p:nvGrpSpPr>
        <p:grpSpPr>
          <a:xfrm>
            <a:off x="225182" y="699543"/>
            <a:ext cx="1090253" cy="953222"/>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40" name="六边形 39"/>
            <p:cNvSpPr/>
            <p:nvPr/>
          </p:nvSpPr>
          <p:spPr>
            <a:xfrm>
              <a:off x="6842760" y="4008870"/>
              <a:ext cx="1203960" cy="1051560"/>
            </a:xfrm>
            <a:prstGeom prst="hexagon">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67"/>
            <p:cNvSpPr txBox="1"/>
            <p:nvPr/>
          </p:nvSpPr>
          <p:spPr>
            <a:xfrm>
              <a:off x="6920012" y="4088306"/>
              <a:ext cx="1065085" cy="835593"/>
            </a:xfrm>
            <a:prstGeom prst="rect">
              <a:avLst/>
            </a:prstGeom>
            <a:noFill/>
            <a:ln w="38100">
              <a:noFill/>
            </a:ln>
          </p:spPr>
          <p:txBody>
            <a:bodyPr>
              <a:spAutoFit/>
            </a:bodyPr>
            <a:lstStyle/>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大病</a:t>
              </a:r>
              <a:endParaRPr kumimoji="0" lang="en-US" altLang="zh-CN"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endParaRPr>
            </a:p>
            <a:p>
              <a:pPr marL="0" marR="0" lvl="0" indent="0" algn="ctr" defTabSz="914400" rtl="0" eaLnBrk="0" fontAlgn="auto" latinLnBrk="0" hangingPunct="0">
                <a:lnSpc>
                  <a:spcPct val="120000"/>
                </a:lnSpc>
                <a:spcBef>
                  <a:spcPts val="0"/>
                </a:spcBef>
                <a:spcAft>
                  <a:spcPts val="0"/>
                </a:spcAft>
                <a:buClrTx/>
                <a:buSzTx/>
                <a:buFontTx/>
                <a:buNone/>
                <a:defRPr/>
              </a:pPr>
              <a:r>
                <a:rPr kumimoji="0" lang="zh-CN" altLang="en-US" sz="2800" b="1" i="0" u="none" strike="noStrike" kern="1200" cap="none" spc="0" normalizeH="0" baseline="-3000" noProof="0" dirty="0">
                  <a:ln>
                    <a:noFill/>
                  </a:ln>
                  <a:solidFill>
                    <a:schemeClr val="bg1"/>
                  </a:solidFill>
                  <a:effectLst/>
                  <a:uLnTx/>
                  <a:uFillTx/>
                  <a:latin typeface="+mn-lt"/>
                  <a:ea typeface="微软雅黑" panose="020B0503020204020204" pitchFamily="34" charset="-122"/>
                  <a:cs typeface="Arial" panose="020B0604020202020204" pitchFamily="34" charset="0"/>
                </a:rPr>
                <a:t>医疗</a:t>
              </a:r>
            </a:p>
          </p:txBody>
        </p:sp>
      </p:gr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6640" name="矩形 10"/>
          <p:cNvSpPr/>
          <p:nvPr/>
        </p:nvSpPr>
        <p:spPr>
          <a:xfrm>
            <a:off x="179388" y="1924050"/>
            <a:ext cx="4013200" cy="830263"/>
          </a:xfrm>
          <a:prstGeom prst="rect">
            <a:avLst/>
          </a:prstGeom>
          <a:noFill/>
          <a:ln w="9525">
            <a:noFill/>
          </a:ln>
        </p:spPr>
        <p:txBody>
          <a:bodyPr anchor="t">
            <a:spAutoFit/>
          </a:bodyPr>
          <a:lstStyle/>
          <a:p>
            <a:endParaRPr lang="zh-CN" altLang="en-US" sz="1600" dirty="0">
              <a:latin typeface="Calibri" panose="020F0502020204030204" pitchFamily="34" charset="0"/>
              <a:ea typeface="宋体" panose="02010600030101010101" pitchFamily="2" charset="-122"/>
            </a:endParaRPr>
          </a:p>
          <a:p>
            <a:r>
              <a:rPr lang="zh-CN" altLang="en-US" sz="1600" dirty="0">
                <a:latin typeface="Calibri" panose="020F0502020204030204" pitchFamily="34" charset="0"/>
                <a:ea typeface="宋体" panose="02010600030101010101" pitchFamily="2" charset="-122"/>
              </a:rPr>
              <a:t>医保目录范围内的医药费用支出，医保报销后的个人自付部分。</a:t>
            </a:r>
          </a:p>
        </p:txBody>
      </p:sp>
      <p:sp>
        <p:nvSpPr>
          <p:cNvPr id="26641" name="矩形 11"/>
          <p:cNvSpPr/>
          <p:nvPr/>
        </p:nvSpPr>
        <p:spPr>
          <a:xfrm>
            <a:off x="4449763" y="2633663"/>
            <a:ext cx="4608512" cy="584200"/>
          </a:xfrm>
          <a:prstGeom prst="rect">
            <a:avLst/>
          </a:prstGeom>
          <a:noFill/>
          <a:ln w="9525">
            <a:noFill/>
          </a:ln>
        </p:spPr>
        <p:txBody>
          <a:bodyPr anchor="t">
            <a:spAutoFit/>
          </a:bodyPr>
          <a:lstStyle/>
          <a:p>
            <a:r>
              <a:rPr lang="en-US" altLang="zh-CN" sz="1600" b="1" dirty="0">
                <a:solidFill>
                  <a:schemeClr val="tx2"/>
                </a:solidFill>
                <a:latin typeface="Calibri" panose="020F0502020204030204" pitchFamily="34" charset="0"/>
                <a:ea typeface="宋体" panose="02010600030101010101" pitchFamily="2" charset="-122"/>
              </a:rPr>
              <a:t>新税法实施首年发生的大病医疗支出，要在2020</a:t>
            </a:r>
            <a:r>
              <a:rPr lang="zh-CN" altLang="zh-CN" sz="1600" b="1" dirty="0">
                <a:solidFill>
                  <a:schemeClr val="tx2"/>
                </a:solidFill>
                <a:latin typeface="Calibri" panose="020F0502020204030204" pitchFamily="34" charset="0"/>
                <a:ea typeface="宋体" panose="02010600030101010101" pitchFamily="2" charset="-122"/>
              </a:rPr>
              <a:t>年才能办理。</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专项附加扣除政策的条件和标准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grpSp>
        <p:nvGrpSpPr>
          <p:cNvPr id="27654" name="组合 13"/>
          <p:cNvGrpSpPr/>
          <p:nvPr/>
        </p:nvGrpSpPr>
        <p:grpSpPr>
          <a:xfrm>
            <a:off x="3059113" y="700088"/>
            <a:ext cx="1136650" cy="1136650"/>
            <a:chOff x="4535488" y="2578100"/>
            <a:chExt cx="1514475" cy="1516063"/>
          </a:xfrm>
        </p:grpSpPr>
        <p:sp>
          <p:nvSpPr>
            <p:cNvPr id="27655" name="任意多边形 15"/>
            <p:cNvSpPr/>
            <p:nvPr/>
          </p:nvSpPr>
          <p:spPr>
            <a:xfrm rot="-5400000" flipH="1">
              <a:off x="4534693" y="2578893"/>
              <a:ext cx="1514475" cy="1512887"/>
            </a:xfrm>
            <a:custGeom>
              <a:avLst/>
              <a:gdLst/>
              <a:ahLst/>
              <a:cxnLst>
                <a:cxn ang="0">
                  <a:pos x="0" y="0"/>
                </a:cxn>
                <a:cxn ang="0">
                  <a:pos x="948242" y="0"/>
                </a:cxn>
                <a:cxn ang="0">
                  <a:pos x="1243076" y="294216"/>
                </a:cxn>
                <a:cxn ang="0">
                  <a:pos x="1243076" y="295750"/>
                </a:cxn>
                <a:cxn ang="0">
                  <a:pos x="296370" y="295750"/>
                </a:cxn>
                <a:cxn ang="0">
                  <a:pos x="296370" y="1240470"/>
                </a:cxn>
                <a:cxn ang="0">
                  <a:pos x="294833" y="1240470"/>
                </a:cxn>
                <a:cxn ang="0">
                  <a:pos x="0" y="946254"/>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a:noFill/>
            </a:ln>
          </p:spPr>
          <p:txBody>
            <a:bodyPr/>
            <a:lstStyle/>
            <a:p>
              <a:endParaRPr lang="zh-CN" altLang="en-US"/>
            </a:p>
          </p:txBody>
        </p:sp>
        <p:sp>
          <p:nvSpPr>
            <p:cNvPr id="27656" name="矩形 16"/>
            <p:cNvSpPr/>
            <p:nvPr/>
          </p:nvSpPr>
          <p:spPr>
            <a:xfrm rot="-5400000" flipH="1">
              <a:off x="4895849" y="2940049"/>
              <a:ext cx="1154113" cy="1154113"/>
            </a:xfrm>
            <a:prstGeom prst="rect">
              <a:avLst/>
            </a:prstGeom>
            <a:solidFill>
              <a:srgbClr val="FFFFFF"/>
            </a:solidFill>
            <a:ln w="12700" cap="flat" cmpd="sng">
              <a:solidFill>
                <a:schemeClr val="tx2"/>
              </a:solidFill>
              <a:prstDash val="solid"/>
              <a:bevel/>
              <a:headEnd type="none" w="med" len="med"/>
              <a:tailEnd type="none" w="med" len="med"/>
            </a:ln>
          </p:spPr>
          <p:txBody>
            <a:bodyPr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7" name="文本框 13"/>
            <p:cNvSpPr txBox="1"/>
            <p:nvPr/>
          </p:nvSpPr>
          <p:spPr>
            <a:xfrm>
              <a:off x="5025552" y="3057797"/>
              <a:ext cx="930170" cy="943848"/>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起止</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时间</a:t>
              </a:r>
            </a:p>
          </p:txBody>
        </p:sp>
      </p:grpSp>
      <p:grpSp>
        <p:nvGrpSpPr>
          <p:cNvPr id="27658" name="组合 19"/>
          <p:cNvGrpSpPr/>
          <p:nvPr/>
        </p:nvGrpSpPr>
        <p:grpSpPr>
          <a:xfrm>
            <a:off x="4262438" y="715963"/>
            <a:ext cx="1144587" cy="1135062"/>
            <a:chOff x="6138251" y="2599440"/>
            <a:chExt cx="1527787" cy="1514475"/>
          </a:xfrm>
        </p:grpSpPr>
        <p:sp>
          <p:nvSpPr>
            <p:cNvPr id="27659" name="任意多边形 7"/>
            <p:cNvSpPr/>
            <p:nvPr/>
          </p:nvSpPr>
          <p:spPr>
            <a:xfrm rot="5400000">
              <a:off x="6152355" y="2600232"/>
              <a:ext cx="1514475" cy="1512888"/>
            </a:xfrm>
            <a:custGeom>
              <a:avLst/>
              <a:gdLst/>
              <a:ahLst/>
              <a:cxnLst>
                <a:cxn ang="0">
                  <a:pos x="0" y="0"/>
                </a:cxn>
                <a:cxn ang="0">
                  <a:pos x="948242" y="0"/>
                </a:cxn>
                <a:cxn ang="0">
                  <a:pos x="1243076" y="294216"/>
                </a:cxn>
                <a:cxn ang="0">
                  <a:pos x="1243076" y="295750"/>
                </a:cxn>
                <a:cxn ang="0">
                  <a:pos x="296370" y="295750"/>
                </a:cxn>
                <a:cxn ang="0">
                  <a:pos x="296370" y="1240472"/>
                </a:cxn>
                <a:cxn ang="0">
                  <a:pos x="294833" y="1240472"/>
                </a:cxn>
                <a:cxn ang="0">
                  <a:pos x="0" y="946256"/>
                </a:cxn>
              </a:cxnLst>
              <a:rect l="0" t="0" r="0" b="0"/>
              <a:pathLst>
                <a:path w="1845129" h="1845129">
                  <a:moveTo>
                    <a:pt x="0" y="0"/>
                  </a:moveTo>
                  <a:lnTo>
                    <a:pt x="1407500" y="0"/>
                  </a:lnTo>
                  <a:lnTo>
                    <a:pt x="1845129" y="437629"/>
                  </a:lnTo>
                  <a:lnTo>
                    <a:pt x="1845129" y="439911"/>
                  </a:lnTo>
                  <a:lnTo>
                    <a:pt x="439910" y="439911"/>
                  </a:lnTo>
                  <a:lnTo>
                    <a:pt x="439910" y="1845129"/>
                  </a:lnTo>
                  <a:lnTo>
                    <a:pt x="437629" y="1845129"/>
                  </a:lnTo>
                  <a:lnTo>
                    <a:pt x="0" y="1407500"/>
                  </a:lnTo>
                  <a:close/>
                </a:path>
              </a:pathLst>
            </a:custGeom>
            <a:solidFill>
              <a:schemeClr val="tx2"/>
            </a:solidFill>
            <a:ln w="9525" cap="flat" cmpd="sng">
              <a:solidFill>
                <a:schemeClr val="tx2"/>
              </a:solidFill>
              <a:prstDash val="solid"/>
              <a:round/>
              <a:headEnd type="none" w="med" len="med"/>
              <a:tailEnd type="none" w="med" len="med"/>
            </a:ln>
          </p:spPr>
          <p:txBody>
            <a:bodyPr/>
            <a:lstStyle/>
            <a:p>
              <a:endParaRPr lang="zh-CN" altLang="en-US"/>
            </a:p>
          </p:txBody>
        </p:sp>
        <p:sp>
          <p:nvSpPr>
            <p:cNvPr id="27660" name="矩形 8"/>
            <p:cNvSpPr/>
            <p:nvPr/>
          </p:nvSpPr>
          <p:spPr>
            <a:xfrm rot="5400000">
              <a:off x="6139043" y="2947051"/>
              <a:ext cx="1154114" cy="1155701"/>
            </a:xfrm>
            <a:prstGeom prst="rect">
              <a:avLst/>
            </a:prstGeom>
            <a:solidFill>
              <a:srgbClr val="FFFFFF"/>
            </a:solidFill>
            <a:ln w="12700" cap="flat" cmpd="sng">
              <a:solidFill>
                <a:schemeClr val="tx2"/>
              </a:solidFill>
              <a:prstDash val="solid"/>
              <a:bevel/>
              <a:headEnd type="none" w="med" len="med"/>
              <a:tailEnd type="none" w="med" len="med"/>
            </a:ln>
          </p:spPr>
          <p:txBody>
            <a:bodyPr rot="10800000" vert="eaVert" anchor="ctr"/>
            <a:lstStyle/>
            <a:p>
              <a:pPr algn="ctr"/>
              <a:endParaRPr lang="zh-CN" altLang="zh-CN" dirty="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7661" name="文本框 13"/>
          <p:cNvSpPr txBox="1"/>
          <p:nvPr/>
        </p:nvSpPr>
        <p:spPr>
          <a:xfrm>
            <a:off x="4327525" y="1058863"/>
            <a:ext cx="698500" cy="708025"/>
          </a:xfrm>
          <a:prstGeom prst="rect">
            <a:avLst/>
          </a:prstGeom>
          <a:noFill/>
          <a:ln w="9525">
            <a:noFill/>
          </a:ln>
        </p:spPr>
        <p:txBody>
          <a:bodyPr wrap="none" anchor="t">
            <a:spAutoFit/>
          </a:bodyPr>
          <a:lstStyle/>
          <a:p>
            <a:r>
              <a:rPr lang="zh-CN" altLang="en-US" sz="2000" b="1" dirty="0">
                <a:solidFill>
                  <a:schemeClr val="tx2"/>
                </a:solidFill>
                <a:latin typeface="微软雅黑" panose="020B0503020204020204" pitchFamily="34" charset="-122"/>
                <a:ea typeface="微软雅黑" panose="020B0503020204020204" pitchFamily="34" charset="-122"/>
              </a:rPr>
              <a:t>备查</a:t>
            </a:r>
            <a:endParaRPr lang="en-US" altLang="zh-CN" sz="2000" b="1" dirty="0">
              <a:solidFill>
                <a:schemeClr val="tx2"/>
              </a:solidFill>
              <a:latin typeface="微软雅黑" panose="020B0503020204020204" pitchFamily="34" charset="-122"/>
              <a:ea typeface="微软雅黑" panose="020B0503020204020204" pitchFamily="34" charset="-122"/>
            </a:endParaRPr>
          </a:p>
          <a:p>
            <a:r>
              <a:rPr lang="zh-CN" altLang="en-US" sz="2000" b="1" dirty="0">
                <a:solidFill>
                  <a:schemeClr val="tx2"/>
                </a:solidFill>
                <a:latin typeface="微软雅黑" panose="020B0503020204020204" pitchFamily="34" charset="-122"/>
                <a:ea typeface="微软雅黑" panose="020B0503020204020204" pitchFamily="34" charset="-122"/>
              </a:rPr>
              <a:t>资料</a:t>
            </a:r>
            <a:endParaRPr lang="en-US" altLang="zh-CN" sz="2000" b="1" dirty="0">
              <a:solidFill>
                <a:schemeClr val="tx2"/>
              </a:solidFill>
              <a:latin typeface="微软雅黑" panose="020B0503020204020204" pitchFamily="34" charset="-122"/>
              <a:ea typeface="微软雅黑" panose="020B0503020204020204" pitchFamily="34" charset="-122"/>
            </a:endParaRPr>
          </a:p>
        </p:txBody>
      </p:sp>
      <p:sp>
        <p:nvSpPr>
          <p:cNvPr id="40" name="六边形 39"/>
          <p:cNvSpPr/>
          <p:nvPr/>
        </p:nvSpPr>
        <p:spPr>
          <a:xfrm>
            <a:off x="225425" y="700088"/>
            <a:ext cx="1090613" cy="952500"/>
          </a:xfrm>
          <a:prstGeom prst="hexagon">
            <a:avLst/>
          </a:prstGeom>
          <a:solidFill>
            <a:schemeClr val="tx2"/>
          </a:solidFill>
          <a:ln w="381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10" name="直接连接符 9"/>
          <p:cNvCxnSpPr/>
          <p:nvPr/>
        </p:nvCxnSpPr>
        <p:spPr>
          <a:xfrm>
            <a:off x="4211638" y="1924050"/>
            <a:ext cx="0" cy="3024188"/>
          </a:xfrm>
          <a:prstGeom prst="line">
            <a:avLst/>
          </a:prstGeom>
        </p:spPr>
        <p:style>
          <a:lnRef idx="1">
            <a:schemeClr val="accent1"/>
          </a:lnRef>
          <a:fillRef idx="0">
            <a:schemeClr val="accent1"/>
          </a:fillRef>
          <a:effectRef idx="0">
            <a:schemeClr val="accent1"/>
          </a:effectRef>
          <a:fontRef idx="minor">
            <a:schemeClr val="tx1"/>
          </a:fontRef>
        </p:style>
      </p:cxnSp>
      <p:sp>
        <p:nvSpPr>
          <p:cNvPr id="27664" name="矩形 10"/>
          <p:cNvSpPr/>
          <p:nvPr/>
        </p:nvSpPr>
        <p:spPr>
          <a:xfrm>
            <a:off x="180975" y="2168525"/>
            <a:ext cx="4013200" cy="1320800"/>
          </a:xfrm>
          <a:prstGeom prst="rect">
            <a:avLst/>
          </a:prstGeom>
          <a:noFill/>
          <a:ln w="9525">
            <a:noFill/>
          </a:ln>
        </p:spPr>
        <p:txBody>
          <a:bodyPr anchor="t">
            <a:spAutoFit/>
          </a:bodyPr>
          <a:lstStyle/>
          <a:p>
            <a:r>
              <a:rPr lang="zh-CN" altLang="en-US" sz="1600" dirty="0">
                <a:latin typeface="Calibri" panose="020F0502020204030204" pitchFamily="34" charset="0"/>
                <a:ea typeface="宋体" panose="02010600030101010101" pitchFamily="2" charset="-122"/>
              </a:rPr>
              <a:t>每年</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日至</a:t>
            </a:r>
            <a:r>
              <a:rPr lang="en-US" altLang="zh-CN" sz="1600" dirty="0">
                <a:latin typeface="Calibri" panose="020F0502020204030204" pitchFamily="34" charset="0"/>
                <a:ea typeface="宋体" panose="02010600030101010101" pitchFamily="2" charset="-122"/>
              </a:rPr>
              <a:t>12</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31</a:t>
            </a:r>
            <a:r>
              <a:rPr lang="zh-CN" altLang="en-US" sz="1600" dirty="0">
                <a:latin typeface="Calibri" panose="020F0502020204030204" pitchFamily="34" charset="0"/>
                <a:ea typeface="宋体" panose="02010600030101010101" pitchFamily="2" charset="-122"/>
              </a:rPr>
              <a:t>日，与基本医保相关的医药费用，扣除医保报销后个人负担（是指医保目录范围内的自付部分）累计超过</a:t>
            </a:r>
            <a:r>
              <a:rPr lang="en-US" altLang="zh-CN" sz="1600" dirty="0">
                <a:latin typeface="Calibri" panose="020F0502020204030204" pitchFamily="34" charset="0"/>
                <a:ea typeface="宋体" panose="02010600030101010101" pitchFamily="2" charset="-122"/>
              </a:rPr>
              <a:t>15000</a:t>
            </a:r>
            <a:r>
              <a:rPr lang="zh-CN" altLang="en-US" sz="1600" dirty="0">
                <a:latin typeface="Calibri" panose="020F0502020204030204" pitchFamily="34" charset="0"/>
                <a:ea typeface="宋体" panose="02010600030101010101" pitchFamily="2" charset="-122"/>
              </a:rPr>
              <a:t>元的部分，且不超过</a:t>
            </a:r>
            <a:r>
              <a:rPr lang="en-US" altLang="zh-CN" sz="1600" dirty="0">
                <a:latin typeface="Calibri" panose="020F0502020204030204" pitchFamily="34" charset="0"/>
                <a:ea typeface="宋体" panose="02010600030101010101" pitchFamily="2" charset="-122"/>
              </a:rPr>
              <a:t>80000</a:t>
            </a:r>
            <a:r>
              <a:rPr lang="zh-CN" altLang="en-US" sz="1600" dirty="0">
                <a:latin typeface="Calibri" panose="020F0502020204030204" pitchFamily="34" charset="0"/>
                <a:ea typeface="宋体" panose="02010600030101010101" pitchFamily="2" charset="-122"/>
              </a:rPr>
              <a:t>元的吩</a:t>
            </a:r>
          </a:p>
        </p:txBody>
      </p:sp>
      <p:sp>
        <p:nvSpPr>
          <p:cNvPr id="27665" name="矩形 11"/>
          <p:cNvSpPr/>
          <p:nvPr/>
        </p:nvSpPr>
        <p:spPr>
          <a:xfrm>
            <a:off x="4570413" y="2606675"/>
            <a:ext cx="4032250" cy="828675"/>
          </a:xfrm>
          <a:prstGeom prst="rect">
            <a:avLst/>
          </a:prstGeom>
          <a:noFill/>
          <a:ln w="9525">
            <a:noFill/>
          </a:ln>
        </p:spPr>
        <p:txBody>
          <a:bodyPr anchor="t">
            <a:spAutoFit/>
          </a:bodyPr>
          <a:lstStyle/>
          <a:p>
            <a:r>
              <a:rPr lang="zh-CN" altLang="zh-CN" sz="1600" dirty="0">
                <a:latin typeface="Calibri" panose="020F0502020204030204" pitchFamily="34" charset="0"/>
                <a:ea typeface="宋体" panose="02010600030101010101" pitchFamily="2" charset="-122"/>
              </a:rPr>
              <a:t>患者医药服务收费及医保报销相关票据原件或复印件</a:t>
            </a:r>
          </a:p>
          <a:p>
            <a:r>
              <a:rPr lang="zh-CN" altLang="zh-CN" sz="1600" dirty="0">
                <a:latin typeface="Calibri" panose="020F0502020204030204" pitchFamily="34" charset="0"/>
                <a:ea typeface="宋体" panose="02010600030101010101" pitchFamily="2" charset="-122"/>
              </a:rPr>
              <a:t>或者医疗保障部门出具的医药费用清单等</a:t>
            </a:r>
          </a:p>
        </p:txBody>
      </p:sp>
      <p:sp>
        <p:nvSpPr>
          <p:cNvPr id="27666" name="文本框 67"/>
          <p:cNvSpPr txBox="1"/>
          <p:nvPr/>
        </p:nvSpPr>
        <p:spPr>
          <a:xfrm>
            <a:off x="295275" y="771525"/>
            <a:ext cx="963613" cy="757238"/>
          </a:xfrm>
          <a:prstGeom prst="rect">
            <a:avLst/>
          </a:prstGeom>
          <a:noFill/>
          <a:ln w="38100">
            <a:noFill/>
          </a:ln>
        </p:spPr>
        <p:txBody>
          <a:bodyPr anchor="t">
            <a:spAutoFit/>
          </a:bodyPr>
          <a:lstStyle/>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大病</a:t>
            </a:r>
            <a:endParaRPr lang="en-US" altLang="zh-CN" sz="2800" b="1" baseline="-3000" dirty="0">
              <a:solidFill>
                <a:schemeClr val="bg1"/>
              </a:solidFill>
              <a:latin typeface="Calibri" panose="020F0502020204030204" pitchFamily="34" charset="0"/>
              <a:ea typeface="微软雅黑" panose="020B0503020204020204" pitchFamily="34" charset="-122"/>
            </a:endParaRPr>
          </a:p>
          <a:p>
            <a:pPr algn="ctr" eaLnBrk="0" hangingPunct="0">
              <a:lnSpc>
                <a:spcPct val="120000"/>
              </a:lnSpc>
            </a:pPr>
            <a:r>
              <a:rPr lang="zh-CN" altLang="en-US" sz="2800" b="1" baseline="-3000" dirty="0">
                <a:solidFill>
                  <a:schemeClr val="bg1"/>
                </a:solidFill>
                <a:latin typeface="Calibri" panose="020F0502020204030204" pitchFamily="34" charset="0"/>
                <a:ea typeface="微软雅黑" panose="020B0503020204020204" pitchFamily="34" charset="-122"/>
              </a:rPr>
              <a:t>医疗</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342"/>
          <p:cNvGrpSpPr/>
          <p:nvPr/>
        </p:nvGrpSpPr>
        <p:grpSpPr>
          <a:xfrm>
            <a:off x="836613" y="1131888"/>
            <a:ext cx="1647825" cy="1076325"/>
            <a:chOff x="0" y="0"/>
            <a:chExt cx="4392859" cy="2872248"/>
          </a:xfrm>
        </p:grpSpPr>
        <p:sp>
          <p:nvSpPr>
            <p:cNvPr id="28674" name="Shape 338"/>
            <p:cNvSpPr/>
            <p:nvPr/>
          </p:nvSpPr>
          <p:spPr>
            <a:xfrm>
              <a:off x="0" y="0"/>
              <a:ext cx="4392859" cy="2872248"/>
            </a:xfrm>
            <a:custGeom>
              <a:avLst/>
              <a:gdLst/>
              <a:ahLst/>
              <a:cxnLst>
                <a:cxn ang="0">
                  <a:pos x="446694824" y="190967788"/>
                </a:cxn>
                <a:cxn ang="5898240">
                  <a:pos x="446694824" y="190967788"/>
                </a:cxn>
                <a:cxn ang="11796480">
                  <a:pos x="446694824" y="190967788"/>
                </a:cxn>
                <a:cxn ang="17694720">
                  <a:pos x="446694824" y="190967788"/>
                </a:cxn>
              </a:cxnLst>
              <a:rect l="0" t="0" r="0" b="0"/>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2"/>
            </a:solidFill>
            <a:ln w="12700">
              <a:noFill/>
            </a:ln>
          </p:spPr>
          <p:txBody>
            <a:bodyPr/>
            <a:lstStyle/>
            <a:p>
              <a:endParaRPr lang="zh-CN" altLang="en-US"/>
            </a:p>
          </p:txBody>
        </p:sp>
        <p:sp>
          <p:nvSpPr>
            <p:cNvPr id="24" name="Shape 340"/>
            <p:cNvSpPr/>
            <p:nvPr/>
          </p:nvSpPr>
          <p:spPr>
            <a:xfrm>
              <a:off x="935280" y="961651"/>
              <a:ext cx="2852396" cy="804907"/>
            </a:xfrm>
            <a:prstGeom prst="rect">
              <a:avLst/>
            </a:prstGeom>
            <a:noFill/>
            <a:ln w="12700" cap="flat">
              <a:noFill/>
              <a:miter lim="400000"/>
            </a:ln>
            <a:effectLst/>
          </p:spPr>
          <p:txBody>
            <a:bodyPr lIns="0" tIns="0" rIns="0" bIns="0" anchor="ct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rPr>
                <a:t>获 取</a:t>
              </a:r>
              <a:endParaRPr kumimoji="0" lang="id-ID"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endParaRPr>
            </a:p>
          </p:txBody>
        </p:sp>
      </p:grpSp>
      <p:grpSp>
        <p:nvGrpSpPr>
          <p:cNvPr id="28676" name="Group 347"/>
          <p:cNvGrpSpPr/>
          <p:nvPr/>
        </p:nvGrpSpPr>
        <p:grpSpPr>
          <a:xfrm>
            <a:off x="2636838" y="1131888"/>
            <a:ext cx="1647825" cy="1076325"/>
            <a:chOff x="0" y="0"/>
            <a:chExt cx="4392859" cy="2872248"/>
          </a:xfrm>
        </p:grpSpPr>
        <p:sp>
          <p:nvSpPr>
            <p:cNvPr id="28677" name="Shape 343"/>
            <p:cNvSpPr/>
            <p:nvPr/>
          </p:nvSpPr>
          <p:spPr>
            <a:xfrm>
              <a:off x="0" y="0"/>
              <a:ext cx="4392859" cy="2872248"/>
            </a:xfrm>
            <a:custGeom>
              <a:avLst/>
              <a:gdLst/>
              <a:ahLst/>
              <a:cxnLst>
                <a:cxn ang="0">
                  <a:pos x="446694824" y="190967788"/>
                </a:cxn>
                <a:cxn ang="5898240">
                  <a:pos x="446694824" y="190967788"/>
                </a:cxn>
                <a:cxn ang="11796480">
                  <a:pos x="446694824" y="190967788"/>
                </a:cxn>
                <a:cxn ang="17694720">
                  <a:pos x="446694824" y="190967788"/>
                </a:cxn>
              </a:cxnLst>
              <a:rect l="0" t="0" r="0" b="0"/>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1"/>
            </a:solidFill>
            <a:ln w="12700">
              <a:noFill/>
            </a:ln>
          </p:spPr>
          <p:txBody>
            <a:bodyPr/>
            <a:lstStyle/>
            <a:p>
              <a:endParaRPr lang="zh-CN" altLang="en-US"/>
            </a:p>
          </p:txBody>
        </p:sp>
        <p:sp>
          <p:nvSpPr>
            <p:cNvPr id="28678" name="Shape 345"/>
            <p:cNvSpPr/>
            <p:nvPr/>
          </p:nvSpPr>
          <p:spPr>
            <a:xfrm>
              <a:off x="936477" y="916576"/>
              <a:ext cx="2972476" cy="996957"/>
            </a:xfrm>
            <a:prstGeom prst="rect">
              <a:avLst/>
            </a:prstGeom>
            <a:noFill/>
            <a:ln w="12700">
              <a:noFill/>
            </a:ln>
          </p:spPr>
          <p:txBody>
            <a:bodyPr lIns="0" tIns="0" rIns="0" bIns="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填 写</a:t>
              </a:r>
              <a:endParaRPr lang="id-ID" altLang="zh-CN" sz="2400" b="1" dirty="0">
                <a:solidFill>
                  <a:schemeClr val="bg1"/>
                </a:solidFill>
                <a:latin typeface="微软雅黑" panose="020B0503020204020204" pitchFamily="34" charset="-122"/>
                <a:ea typeface="微软雅黑" panose="020B0503020204020204" pitchFamily="34" charset="-122"/>
                <a:sym typeface="STIXGeneral-Bold"/>
              </a:endParaRPr>
            </a:p>
          </p:txBody>
        </p:sp>
      </p:grpSp>
      <p:grpSp>
        <p:nvGrpSpPr>
          <p:cNvPr id="28679" name="Group 352"/>
          <p:cNvGrpSpPr/>
          <p:nvPr/>
        </p:nvGrpSpPr>
        <p:grpSpPr>
          <a:xfrm>
            <a:off x="4437063" y="1131888"/>
            <a:ext cx="1647825" cy="1076325"/>
            <a:chOff x="0" y="0"/>
            <a:chExt cx="4392859" cy="2872248"/>
          </a:xfrm>
        </p:grpSpPr>
        <p:sp>
          <p:nvSpPr>
            <p:cNvPr id="28680" name="Shape 348"/>
            <p:cNvSpPr/>
            <p:nvPr/>
          </p:nvSpPr>
          <p:spPr>
            <a:xfrm>
              <a:off x="0" y="0"/>
              <a:ext cx="4392859" cy="2872248"/>
            </a:xfrm>
            <a:custGeom>
              <a:avLst/>
              <a:gdLst/>
              <a:ahLst/>
              <a:cxnLst>
                <a:cxn ang="0">
                  <a:pos x="446694824" y="190967788"/>
                </a:cxn>
                <a:cxn ang="5898240">
                  <a:pos x="446694824" y="190967788"/>
                </a:cxn>
                <a:cxn ang="11796480">
                  <a:pos x="446694824" y="190967788"/>
                </a:cxn>
                <a:cxn ang="17694720">
                  <a:pos x="446694824" y="190967788"/>
                </a:cxn>
              </a:cxnLst>
              <a:rect l="0" t="0" r="0" b="0"/>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2"/>
            </a:solidFill>
            <a:ln w="12700">
              <a:noFill/>
            </a:ln>
          </p:spPr>
          <p:txBody>
            <a:bodyPr/>
            <a:lstStyle/>
            <a:p>
              <a:endParaRPr lang="zh-CN" altLang="en-US"/>
            </a:p>
          </p:txBody>
        </p:sp>
        <p:sp>
          <p:nvSpPr>
            <p:cNvPr id="32" name="Shape 350"/>
            <p:cNvSpPr/>
            <p:nvPr/>
          </p:nvSpPr>
          <p:spPr>
            <a:xfrm>
              <a:off x="935280" y="766779"/>
              <a:ext cx="2924342" cy="1148053"/>
            </a:xfrm>
            <a:prstGeom prst="rect">
              <a:avLst/>
            </a:prstGeom>
            <a:noFill/>
            <a:ln w="12700" cap="flat">
              <a:noFill/>
              <a:miter lim="400000"/>
            </a:ln>
            <a:effectLst/>
          </p:spPr>
          <p:txBody>
            <a:bodyPr lIns="0" tIns="0" rIns="0" bIns="0" anchor="ctr"/>
            <a:lstStyle>
              <a:lvl1pPr>
                <a:defRPr sz="2000">
                  <a:solidFill>
                    <a:srgbClr val="FAF9FC"/>
                  </a:solidFill>
                  <a:latin typeface="STIXGeneral-Bold"/>
                  <a:ea typeface="STIXGeneral-Bold"/>
                  <a:cs typeface="STIXGeneral-Bold"/>
                  <a:sym typeface="STIXGeneral-Bold"/>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rPr>
                <a:t>提 交</a:t>
              </a:r>
              <a:endParaRPr kumimoji="0" lang="id-ID"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Lato Regular"/>
                <a:sym typeface="STIXGeneral-Bold"/>
              </a:endParaRPr>
            </a:p>
          </p:txBody>
        </p:sp>
      </p:grpSp>
      <p:grpSp>
        <p:nvGrpSpPr>
          <p:cNvPr id="28682" name="Group 357"/>
          <p:cNvGrpSpPr/>
          <p:nvPr/>
        </p:nvGrpSpPr>
        <p:grpSpPr>
          <a:xfrm>
            <a:off x="6308725" y="1131888"/>
            <a:ext cx="1647825" cy="1076325"/>
            <a:chOff x="0" y="0"/>
            <a:chExt cx="4392859" cy="2872248"/>
          </a:xfrm>
        </p:grpSpPr>
        <p:sp>
          <p:nvSpPr>
            <p:cNvPr id="28683" name="Shape 353"/>
            <p:cNvSpPr/>
            <p:nvPr/>
          </p:nvSpPr>
          <p:spPr>
            <a:xfrm>
              <a:off x="0" y="0"/>
              <a:ext cx="4392859" cy="2872248"/>
            </a:xfrm>
            <a:custGeom>
              <a:avLst/>
              <a:gdLst/>
              <a:ahLst/>
              <a:cxnLst>
                <a:cxn ang="0">
                  <a:pos x="446694824" y="190967788"/>
                </a:cxn>
                <a:cxn ang="5898240">
                  <a:pos x="446694824" y="190967788"/>
                </a:cxn>
                <a:cxn ang="11796480">
                  <a:pos x="446694824" y="190967788"/>
                </a:cxn>
                <a:cxn ang="17694720">
                  <a:pos x="446694824" y="190967788"/>
                </a:cxn>
              </a:cxnLst>
              <a:rect l="0" t="0" r="0" b="0"/>
              <a:pathLst>
                <a:path w="21600" h="21600">
                  <a:moveTo>
                    <a:pt x="0" y="0"/>
                  </a:moveTo>
                  <a:lnTo>
                    <a:pt x="5030" y="10904"/>
                  </a:lnTo>
                  <a:lnTo>
                    <a:pt x="0" y="21600"/>
                  </a:lnTo>
                  <a:lnTo>
                    <a:pt x="16497" y="21600"/>
                  </a:lnTo>
                  <a:lnTo>
                    <a:pt x="21600" y="10886"/>
                  </a:lnTo>
                  <a:lnTo>
                    <a:pt x="16483" y="28"/>
                  </a:lnTo>
                  <a:lnTo>
                    <a:pt x="0" y="0"/>
                  </a:lnTo>
                  <a:close/>
                </a:path>
              </a:pathLst>
            </a:custGeom>
            <a:solidFill>
              <a:schemeClr val="accent1"/>
            </a:solidFill>
            <a:ln w="12700">
              <a:noFill/>
            </a:ln>
          </p:spPr>
          <p:txBody>
            <a:bodyPr/>
            <a:lstStyle/>
            <a:p>
              <a:endParaRPr lang="zh-CN" altLang="en-US"/>
            </a:p>
          </p:txBody>
        </p:sp>
        <p:sp>
          <p:nvSpPr>
            <p:cNvPr id="28684" name="Shape 355"/>
            <p:cNvSpPr/>
            <p:nvPr/>
          </p:nvSpPr>
          <p:spPr>
            <a:xfrm>
              <a:off x="802363" y="576064"/>
              <a:ext cx="3014432" cy="1536171"/>
            </a:xfrm>
            <a:prstGeom prst="rect">
              <a:avLst/>
            </a:prstGeom>
            <a:noFill/>
            <a:ln w="12700">
              <a:noFill/>
            </a:ln>
          </p:spPr>
          <p:txBody>
            <a:bodyPr lIns="0" tIns="0" rIns="0" bIns="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计算</a:t>
              </a:r>
              <a:endParaRPr lang="en-US" altLang="zh-CN" sz="2000" b="1" dirty="0">
                <a:solidFill>
                  <a:schemeClr val="bg1"/>
                </a:solidFill>
                <a:latin typeface="微软雅黑" panose="020B0503020204020204" pitchFamily="34" charset="-122"/>
                <a:ea typeface="微软雅黑" panose="020B0503020204020204" pitchFamily="34" charset="-122"/>
                <a:sym typeface="STIXGeneral-Bold"/>
              </a:endParaRPr>
            </a:p>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扣缴</a:t>
              </a:r>
              <a:endParaRPr lang="id-ID" altLang="zh-CN" sz="2000" b="1" dirty="0">
                <a:solidFill>
                  <a:schemeClr val="bg1"/>
                </a:solidFill>
                <a:latin typeface="微软雅黑" panose="020B0503020204020204" pitchFamily="34" charset="-122"/>
                <a:ea typeface="微软雅黑" panose="020B0503020204020204" pitchFamily="34" charset="-122"/>
                <a:sym typeface="STIXGeneral-Bold"/>
              </a:endParaRPr>
            </a:p>
          </p:txBody>
        </p:sp>
      </p:grpSp>
      <p:grpSp>
        <p:nvGrpSpPr>
          <p:cNvPr id="28685" name="Group 363"/>
          <p:cNvGrpSpPr/>
          <p:nvPr/>
        </p:nvGrpSpPr>
        <p:grpSpPr>
          <a:xfrm>
            <a:off x="1503363" y="2054225"/>
            <a:ext cx="319087" cy="319088"/>
            <a:chOff x="0" y="0"/>
            <a:chExt cx="850594" cy="850594"/>
          </a:xfrm>
        </p:grpSpPr>
        <p:sp>
          <p:nvSpPr>
            <p:cNvPr id="28686" name="Shape 361"/>
            <p:cNvSpPr/>
            <p:nvPr/>
          </p:nvSpPr>
          <p:spPr>
            <a:xfrm>
              <a:off x="0" y="0"/>
              <a:ext cx="850594" cy="850594"/>
            </a:xfrm>
            <a:custGeom>
              <a:avLst/>
              <a:gdLst/>
              <a:ahLst/>
              <a:cxnLst>
                <a:cxn ang="0">
                  <a:pos x="18382796" y="18382796"/>
                </a:cxn>
                <a:cxn ang="5898240">
                  <a:pos x="18382796" y="18382796"/>
                </a:cxn>
                <a:cxn ang="11796480">
                  <a:pos x="18382796" y="18382796"/>
                </a:cxn>
                <a:cxn ang="17694720">
                  <a:pos x="18382796" y="18382796"/>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cmpd="sng">
              <a:solidFill>
                <a:srgbClr val="FBF9FC"/>
              </a:solidFill>
              <a:prstDash val="solid"/>
              <a:miter/>
              <a:headEnd type="none" w="med" len="med"/>
              <a:tailEnd type="none" w="med" len="med"/>
            </a:ln>
          </p:spPr>
          <p:txBody>
            <a:bodyPr/>
            <a:lstStyle/>
            <a:p>
              <a:endParaRPr lang="zh-CN" altLang="en-US"/>
            </a:p>
          </p:txBody>
        </p:sp>
        <p:sp>
          <p:nvSpPr>
            <p:cNvPr id="28687" name="Shape 362"/>
            <p:cNvSpPr/>
            <p:nvPr/>
          </p:nvSpPr>
          <p:spPr>
            <a:xfrm>
              <a:off x="311484" y="179076"/>
              <a:ext cx="227626" cy="492442"/>
            </a:xfrm>
            <a:prstGeom prst="rect">
              <a:avLst/>
            </a:prstGeom>
            <a:noFill/>
            <a:ln w="12700">
              <a:noFill/>
            </a:ln>
          </p:spPr>
          <p:txBody>
            <a:bodyPr wrap="none" lIns="0" tIns="0" rIns="0" bIns="0" anchor="ctr">
              <a:spAutoFit/>
            </a:bodyPr>
            <a:lstStyle/>
            <a:p>
              <a:r>
                <a:rPr lang="en-US" altLang="zh-CN" sz="1200" dirty="0">
                  <a:solidFill>
                    <a:srgbClr val="000000"/>
                  </a:solidFill>
                  <a:latin typeface="Arial" panose="020B0604020202020204" pitchFamily="34" charset="0"/>
                  <a:ea typeface="Oxygen"/>
                  <a:sym typeface="Oxygen"/>
                </a:rPr>
                <a:t>1</a:t>
              </a:r>
            </a:p>
          </p:txBody>
        </p:sp>
      </p:grpSp>
      <p:grpSp>
        <p:nvGrpSpPr>
          <p:cNvPr id="28688" name="Group 366"/>
          <p:cNvGrpSpPr/>
          <p:nvPr/>
        </p:nvGrpSpPr>
        <p:grpSpPr>
          <a:xfrm>
            <a:off x="3300413" y="2054225"/>
            <a:ext cx="319087" cy="319088"/>
            <a:chOff x="0" y="0"/>
            <a:chExt cx="850594" cy="850594"/>
          </a:xfrm>
        </p:grpSpPr>
        <p:sp>
          <p:nvSpPr>
            <p:cNvPr id="28689" name="Shape 364"/>
            <p:cNvSpPr/>
            <p:nvPr/>
          </p:nvSpPr>
          <p:spPr>
            <a:xfrm>
              <a:off x="0" y="0"/>
              <a:ext cx="850594" cy="850594"/>
            </a:xfrm>
            <a:custGeom>
              <a:avLst/>
              <a:gdLst/>
              <a:ahLst/>
              <a:cxnLst>
                <a:cxn ang="0">
                  <a:pos x="18382796" y="18382796"/>
                </a:cxn>
                <a:cxn ang="5898240">
                  <a:pos x="18382796" y="18382796"/>
                </a:cxn>
                <a:cxn ang="11796480">
                  <a:pos x="18382796" y="18382796"/>
                </a:cxn>
                <a:cxn ang="17694720">
                  <a:pos x="18382796" y="18382796"/>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cmpd="sng">
              <a:solidFill>
                <a:srgbClr val="FBF9FC"/>
              </a:solidFill>
              <a:prstDash val="solid"/>
              <a:miter/>
              <a:headEnd type="none" w="med" len="med"/>
              <a:tailEnd type="none" w="med" len="med"/>
            </a:ln>
          </p:spPr>
          <p:txBody>
            <a:bodyPr/>
            <a:lstStyle/>
            <a:p>
              <a:endParaRPr lang="zh-CN" altLang="en-US"/>
            </a:p>
          </p:txBody>
        </p:sp>
        <p:sp>
          <p:nvSpPr>
            <p:cNvPr id="28690" name="Shape 365"/>
            <p:cNvSpPr/>
            <p:nvPr/>
          </p:nvSpPr>
          <p:spPr>
            <a:xfrm>
              <a:off x="311484" y="179076"/>
              <a:ext cx="227626" cy="492442"/>
            </a:xfrm>
            <a:prstGeom prst="rect">
              <a:avLst/>
            </a:prstGeom>
            <a:noFill/>
            <a:ln w="12700">
              <a:noFill/>
            </a:ln>
          </p:spPr>
          <p:txBody>
            <a:bodyPr wrap="none" lIns="0" tIns="0" rIns="0" bIns="0" anchor="ctr">
              <a:spAutoFit/>
            </a:bodyPr>
            <a:lstStyle/>
            <a:p>
              <a:r>
                <a:rPr lang="en-US" altLang="zh-CN" sz="1200" dirty="0">
                  <a:solidFill>
                    <a:schemeClr val="bg1"/>
                  </a:solidFill>
                  <a:latin typeface="Arial" panose="020B0604020202020204" pitchFamily="34" charset="0"/>
                  <a:ea typeface="Oxygen"/>
                  <a:sym typeface="Oxygen"/>
                </a:rPr>
                <a:t>2</a:t>
              </a:r>
            </a:p>
          </p:txBody>
        </p:sp>
      </p:grpSp>
      <p:grpSp>
        <p:nvGrpSpPr>
          <p:cNvPr id="28691" name="Group 369"/>
          <p:cNvGrpSpPr/>
          <p:nvPr/>
        </p:nvGrpSpPr>
        <p:grpSpPr>
          <a:xfrm>
            <a:off x="5100638" y="2054225"/>
            <a:ext cx="319087" cy="319088"/>
            <a:chOff x="0" y="0"/>
            <a:chExt cx="850594" cy="850594"/>
          </a:xfrm>
        </p:grpSpPr>
        <p:sp>
          <p:nvSpPr>
            <p:cNvPr id="28692" name="Shape 367"/>
            <p:cNvSpPr/>
            <p:nvPr/>
          </p:nvSpPr>
          <p:spPr>
            <a:xfrm>
              <a:off x="0" y="0"/>
              <a:ext cx="850594" cy="850594"/>
            </a:xfrm>
            <a:custGeom>
              <a:avLst/>
              <a:gdLst/>
              <a:ahLst/>
              <a:cxnLst>
                <a:cxn ang="0">
                  <a:pos x="18382796" y="18382796"/>
                </a:cxn>
                <a:cxn ang="5898240">
                  <a:pos x="18382796" y="18382796"/>
                </a:cxn>
                <a:cxn ang="11796480">
                  <a:pos x="18382796" y="18382796"/>
                </a:cxn>
                <a:cxn ang="17694720">
                  <a:pos x="18382796" y="18382796"/>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cmpd="sng">
              <a:solidFill>
                <a:srgbClr val="FBF9FC"/>
              </a:solidFill>
              <a:prstDash val="solid"/>
              <a:miter/>
              <a:headEnd type="none" w="med" len="med"/>
              <a:tailEnd type="none" w="med" len="med"/>
            </a:ln>
          </p:spPr>
          <p:txBody>
            <a:bodyPr/>
            <a:lstStyle/>
            <a:p>
              <a:endParaRPr lang="zh-CN" altLang="en-US"/>
            </a:p>
          </p:txBody>
        </p:sp>
        <p:sp>
          <p:nvSpPr>
            <p:cNvPr id="28693" name="Shape 368"/>
            <p:cNvSpPr/>
            <p:nvPr/>
          </p:nvSpPr>
          <p:spPr>
            <a:xfrm>
              <a:off x="243825" y="114147"/>
              <a:ext cx="362944" cy="622301"/>
            </a:xfrm>
            <a:prstGeom prst="rect">
              <a:avLst/>
            </a:prstGeom>
            <a:noFill/>
            <a:ln w="12700">
              <a:noFill/>
            </a:ln>
          </p:spPr>
          <p:txBody>
            <a:bodyPr lIns="0" tIns="0" rIns="0" bIns="0" anchor="ctr"/>
            <a:lstStyle/>
            <a:p>
              <a:r>
                <a:rPr lang="en-US" altLang="zh-CN" sz="1200" dirty="0">
                  <a:solidFill>
                    <a:srgbClr val="000000"/>
                  </a:solidFill>
                  <a:latin typeface="Arial" panose="020B0604020202020204" pitchFamily="34" charset="0"/>
                  <a:ea typeface="Oxygen"/>
                  <a:sym typeface="Oxygen"/>
                </a:rPr>
                <a:t>3</a:t>
              </a:r>
            </a:p>
          </p:txBody>
        </p:sp>
      </p:grpSp>
      <p:grpSp>
        <p:nvGrpSpPr>
          <p:cNvPr id="28694" name="Group 372"/>
          <p:cNvGrpSpPr/>
          <p:nvPr/>
        </p:nvGrpSpPr>
        <p:grpSpPr>
          <a:xfrm>
            <a:off x="6973888" y="2054225"/>
            <a:ext cx="319087" cy="319088"/>
            <a:chOff x="0" y="0"/>
            <a:chExt cx="850594" cy="850594"/>
          </a:xfrm>
        </p:grpSpPr>
        <p:sp>
          <p:nvSpPr>
            <p:cNvPr id="28695" name="Shape 370"/>
            <p:cNvSpPr/>
            <p:nvPr/>
          </p:nvSpPr>
          <p:spPr>
            <a:xfrm>
              <a:off x="0" y="0"/>
              <a:ext cx="850594" cy="850594"/>
            </a:xfrm>
            <a:custGeom>
              <a:avLst/>
              <a:gdLst/>
              <a:ahLst/>
              <a:cxnLst>
                <a:cxn ang="0">
                  <a:pos x="18382796" y="18382796"/>
                </a:cxn>
                <a:cxn ang="5898240">
                  <a:pos x="18382796" y="18382796"/>
                </a:cxn>
                <a:cxn ang="11796480">
                  <a:pos x="18382796" y="18382796"/>
                </a:cxn>
                <a:cxn ang="17694720">
                  <a:pos x="18382796" y="18382796"/>
                </a:cxn>
              </a:cxnLst>
              <a:rect l="0" t="0" r="0" b="0"/>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cmpd="sng">
              <a:solidFill>
                <a:srgbClr val="FBF9FC"/>
              </a:solidFill>
              <a:prstDash val="solid"/>
              <a:miter/>
              <a:headEnd type="none" w="med" len="med"/>
              <a:tailEnd type="none" w="med" len="med"/>
            </a:ln>
          </p:spPr>
          <p:txBody>
            <a:bodyPr/>
            <a:lstStyle/>
            <a:p>
              <a:endParaRPr lang="zh-CN" altLang="en-US"/>
            </a:p>
          </p:txBody>
        </p:sp>
        <p:sp>
          <p:nvSpPr>
            <p:cNvPr id="28696" name="Shape 371"/>
            <p:cNvSpPr/>
            <p:nvPr/>
          </p:nvSpPr>
          <p:spPr>
            <a:xfrm>
              <a:off x="311484" y="179076"/>
              <a:ext cx="227626" cy="492442"/>
            </a:xfrm>
            <a:prstGeom prst="rect">
              <a:avLst/>
            </a:prstGeom>
            <a:noFill/>
            <a:ln w="12700">
              <a:noFill/>
            </a:ln>
          </p:spPr>
          <p:txBody>
            <a:bodyPr wrap="none" lIns="0" tIns="0" rIns="0" bIns="0" anchor="ctr">
              <a:spAutoFit/>
            </a:bodyPr>
            <a:lstStyle/>
            <a:p>
              <a:r>
                <a:rPr lang="en-US" altLang="zh-CN" sz="1200" dirty="0">
                  <a:solidFill>
                    <a:schemeClr val="bg1"/>
                  </a:solidFill>
                  <a:latin typeface="Arial" panose="020B0604020202020204" pitchFamily="34" charset="0"/>
                  <a:ea typeface="Oxygen"/>
                  <a:sym typeface="Oxygen"/>
                </a:rPr>
                <a:t>4</a:t>
              </a:r>
            </a:p>
          </p:txBody>
        </p:sp>
      </p:grpSp>
      <p:sp>
        <p:nvSpPr>
          <p:cNvPr id="28697" name="Shape 1794"/>
          <p:cNvSpPr/>
          <p:nvPr/>
        </p:nvSpPr>
        <p:spPr>
          <a:xfrm>
            <a:off x="1042988" y="2706688"/>
            <a:ext cx="4168775"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28698" name="Text Placeholder 3"/>
          <p:cNvSpPr txBox="1"/>
          <p:nvPr/>
        </p:nvSpPr>
        <p:spPr>
          <a:xfrm>
            <a:off x="684213" y="2773363"/>
            <a:ext cx="4951412"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纸质模板</a:t>
            </a:r>
          </a:p>
        </p:txBody>
      </p:sp>
      <p:sp>
        <p:nvSpPr>
          <p:cNvPr id="28699" name="Shape 1794"/>
          <p:cNvSpPr/>
          <p:nvPr/>
        </p:nvSpPr>
        <p:spPr>
          <a:xfrm>
            <a:off x="1042988" y="3281363"/>
            <a:ext cx="4168775" cy="442912"/>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28700" name="Shape 1794"/>
          <p:cNvSpPr/>
          <p:nvPr/>
        </p:nvSpPr>
        <p:spPr>
          <a:xfrm>
            <a:off x="1042988" y="3857625"/>
            <a:ext cx="4168775" cy="442913"/>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28701" name="Text Placeholder 3"/>
          <p:cNvSpPr txBox="1"/>
          <p:nvPr/>
        </p:nvSpPr>
        <p:spPr>
          <a:xfrm>
            <a:off x="684213" y="3935413"/>
            <a:ext cx="4951412"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—APP</a:t>
            </a:r>
            <a:r>
              <a:rPr lang="zh-CN" altLang="en-US" sz="1400" b="1" dirty="0">
                <a:solidFill>
                  <a:schemeClr val="bg1"/>
                </a:solidFill>
                <a:latin typeface="微软雅黑" panose="020B0503020204020204" pitchFamily="34" charset="-122"/>
                <a:ea typeface="微软雅黑" panose="020B0503020204020204" pitchFamily="34" charset="-122"/>
              </a:rPr>
              <a:t>端</a:t>
            </a:r>
          </a:p>
        </p:txBody>
      </p:sp>
      <p:sp>
        <p:nvSpPr>
          <p:cNvPr id="28702" name="Shape 1794"/>
          <p:cNvSpPr/>
          <p:nvPr/>
        </p:nvSpPr>
        <p:spPr>
          <a:xfrm>
            <a:off x="1042988" y="4433888"/>
            <a:ext cx="4168775"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28703" name="Text Placeholder 3"/>
          <p:cNvSpPr txBox="1"/>
          <p:nvPr/>
        </p:nvSpPr>
        <p:spPr>
          <a:xfrm>
            <a:off x="684213" y="4502150"/>
            <a:ext cx="4951412"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—WEB</a:t>
            </a:r>
            <a:r>
              <a:rPr lang="zh-CN" altLang="en-US" sz="1400" b="1" dirty="0">
                <a:solidFill>
                  <a:schemeClr val="bg1"/>
                </a:solidFill>
                <a:latin typeface="微软雅黑" panose="020B0503020204020204" pitchFamily="34" charset="-122"/>
                <a:ea typeface="微软雅黑" panose="020B0503020204020204" pitchFamily="34" charset="-122"/>
              </a:rPr>
              <a:t>端</a:t>
            </a:r>
          </a:p>
        </p:txBody>
      </p:sp>
      <p:sp>
        <p:nvSpPr>
          <p:cNvPr id="28704" name="Text Placeholder 3"/>
          <p:cNvSpPr txBox="1"/>
          <p:nvPr/>
        </p:nvSpPr>
        <p:spPr>
          <a:xfrm>
            <a:off x="684213" y="3344863"/>
            <a:ext cx="4951412"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p>
        </p:txBody>
      </p:sp>
      <p:sp>
        <p:nvSpPr>
          <p:cNvPr id="6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专项附加扣除政策的操作方法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63" name="L 形 62"/>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L 形 63"/>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 name="L 形 64"/>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66" name="直接连接符 65"/>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9" name="椭圆 4"/>
          <p:cNvSpPr/>
          <p:nvPr/>
        </p:nvSpPr>
        <p:spPr>
          <a:xfrm>
            <a:off x="6078538" y="2663825"/>
            <a:ext cx="2238375" cy="2236788"/>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 name="椭圆 69"/>
          <p:cNvSpPr/>
          <p:nvPr/>
        </p:nvSpPr>
        <p:spPr>
          <a:xfrm>
            <a:off x="6261100" y="2846388"/>
            <a:ext cx="1873250" cy="1871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712" name="Shape 340"/>
          <p:cNvSpPr/>
          <p:nvPr/>
        </p:nvSpPr>
        <p:spPr>
          <a:xfrm>
            <a:off x="6554788" y="3373438"/>
            <a:ext cx="1401762" cy="711200"/>
          </a:xfrm>
          <a:prstGeom prst="rect">
            <a:avLst/>
          </a:prstGeom>
          <a:noFill/>
          <a:ln w="12700">
            <a:noFill/>
          </a:ln>
        </p:spPr>
        <p:txBody>
          <a:bodyPr lIns="0" tIns="0" rIns="0" bIns="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个人所得税扣缴客户端</a:t>
            </a:r>
            <a:endParaRPr lang="id-ID" altLang="zh-CN" sz="2000" b="1" dirty="0">
              <a:solidFill>
                <a:schemeClr val="bg1"/>
              </a:solidFill>
              <a:latin typeface="微软雅黑" panose="020B0503020204020204" pitchFamily="34" charset="-122"/>
              <a:ea typeface="微软雅黑" panose="020B0503020204020204" pitchFamily="34" charset="-122"/>
              <a:sym typeface="STIXGeneral-Bold"/>
            </a:endParaRPr>
          </a:p>
        </p:txBody>
      </p:sp>
      <p:sp>
        <p:nvSpPr>
          <p:cNvPr id="2" name="页脚占位符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获取纸质表格</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1" name="Shape 1794"/>
          <p:cNvSpPr/>
          <p:nvPr/>
        </p:nvSpPr>
        <p:spPr>
          <a:xfrm>
            <a:off x="1187450" y="830263"/>
            <a:ext cx="2284413" cy="442912"/>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29702" name="Text Placeholder 3"/>
          <p:cNvSpPr txBox="1"/>
          <p:nvPr/>
        </p:nvSpPr>
        <p:spPr>
          <a:xfrm>
            <a:off x="9937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纸质表格</a:t>
            </a:r>
          </a:p>
        </p:txBody>
      </p:sp>
      <p:sp>
        <p:nvSpPr>
          <p:cNvPr id="21" name="圆角矩形 20"/>
          <p:cNvSpPr/>
          <p:nvPr/>
        </p:nvSpPr>
        <p:spPr>
          <a:xfrm>
            <a:off x="720725" y="1719263"/>
            <a:ext cx="7739063" cy="25082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4" name="TextBox 21"/>
          <p:cNvSpPr txBox="1"/>
          <p:nvPr/>
        </p:nvSpPr>
        <p:spPr>
          <a:xfrm>
            <a:off x="936625" y="2139950"/>
            <a:ext cx="7235825" cy="1770063"/>
          </a:xfrm>
          <a:prstGeom prst="rect">
            <a:avLst/>
          </a:prstGeom>
          <a:noFill/>
          <a:ln w="9525">
            <a:noFill/>
          </a:ln>
        </p:spPr>
        <p:txBody>
          <a:bodyPr lIns="0" tIns="0" rIns="0" bIns="0" anchor="t">
            <a:spAutoFit/>
          </a:bodyPr>
          <a:lstStyle/>
          <a:p>
            <a:pPr indent="457200" algn="just" defTabSz="914400">
              <a:lnSpc>
                <a:spcPct val="120000"/>
              </a:lnSpc>
            </a:pPr>
            <a:r>
              <a:rPr lang="zh-CN" altLang="en-US" sz="1600" dirty="0">
                <a:latin typeface="Calibri" panose="020F0502020204030204" pitchFamily="34" charset="0"/>
                <a:ea typeface="宋体" panose="02010600030101010101" pitchFamily="2" charset="-122"/>
              </a:rPr>
              <a:t>获取纸质表格的途径也有三种：</a:t>
            </a:r>
          </a:p>
          <a:p>
            <a:pPr indent="457200" algn="just" defTabSz="914400">
              <a:lnSpc>
                <a:spcPct val="120000"/>
              </a:lnSpc>
            </a:pP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r>
              <a:rPr lang="zh-CN" altLang="en-US" sz="1600" dirty="0">
                <a:latin typeface="Calibri" panose="020F0502020204030204" pitchFamily="34" charset="0"/>
                <a:ea typeface="宋体" panose="02010600030101010101" pitchFamily="2" charset="-122"/>
              </a:rPr>
              <a:t>第一，大家可以就近到任何一个办税服务厅领取已经印制好的信息表格。</a:t>
            </a: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r>
              <a:rPr lang="zh-CN" altLang="en-US" sz="1600" dirty="0">
                <a:latin typeface="Calibri" panose="020F0502020204030204" pitchFamily="34" charset="0"/>
                <a:ea typeface="宋体" panose="02010600030101010101" pitchFamily="2" charset="-122"/>
              </a:rPr>
              <a:t>第二，可以到单位负责为大家办理专项附加扣除的部门去领取。</a:t>
            </a: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r>
              <a:rPr lang="zh-CN" altLang="en-US" sz="1600" dirty="0">
                <a:latin typeface="Calibri" panose="020F0502020204030204" pitchFamily="34" charset="0"/>
                <a:ea typeface="宋体" panose="02010600030101010101" pitchFamily="2" charset="-122"/>
              </a:rPr>
              <a:t>第三，可以登录税务总局或各省、市税务机关官网，下载表格电子版并自行打印出来。</a:t>
            </a: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3" y="16748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235950" y="39973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提交纸质表格</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30726"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30727"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纸质表格</a:t>
            </a:r>
          </a:p>
        </p:txBody>
      </p:sp>
      <p:sp>
        <p:nvSpPr>
          <p:cNvPr id="11" name="圆角矩形 10"/>
          <p:cNvSpPr/>
          <p:nvPr/>
        </p:nvSpPr>
        <p:spPr>
          <a:xfrm>
            <a:off x="720725" y="1866900"/>
            <a:ext cx="7739063" cy="20732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29" name="TextBox 11"/>
          <p:cNvSpPr txBox="1"/>
          <p:nvPr/>
        </p:nvSpPr>
        <p:spPr>
          <a:xfrm>
            <a:off x="971550" y="2046288"/>
            <a:ext cx="7226300" cy="885825"/>
          </a:xfrm>
          <a:prstGeom prst="rect">
            <a:avLst/>
          </a:prstGeom>
          <a:noFill/>
          <a:ln w="9525">
            <a:noFill/>
          </a:ln>
        </p:spPr>
        <p:txBody>
          <a:bodyPr lIns="0" tIns="0" rIns="0" bIns="0" anchor="t">
            <a:spAutoFit/>
          </a:bodyPr>
          <a:lstStyle/>
          <a:p>
            <a:pPr indent="457200" algn="just" defTabSz="914400">
              <a:lnSpc>
                <a:spcPct val="120000"/>
              </a:lnSpc>
            </a:pPr>
            <a:r>
              <a:rPr lang="zh-CN" altLang="en-US" sz="1600" dirty="0">
                <a:latin typeface="Calibri" panose="020F0502020204030204" pitchFamily="34" charset="0"/>
                <a:ea typeface="宋体" panose="02010600030101010101" pitchFamily="2" charset="-122"/>
              </a:rPr>
              <a:t>填写好的纸质表格可以提交给单位，单位如实录入扣缴端软件，在次月办理扣缴申报时通过扣缴端软件提交给税务机关，同时将纸质表留存备查</a:t>
            </a:r>
            <a:r>
              <a:rPr lang="zh-CN" altLang="zh-CN" sz="1600" dirty="0">
                <a:latin typeface="Calibri" panose="020F0502020204030204" pitchFamily="34" charset="0"/>
                <a:ea typeface="宋体" panose="02010600030101010101" pitchFamily="2" charset="-122"/>
              </a:rPr>
              <a:t>。</a:t>
            </a:r>
          </a:p>
          <a:p>
            <a:pPr indent="457200" algn="just" defTabSz="914400">
              <a:lnSpc>
                <a:spcPct val="120000"/>
              </a:lnSpc>
            </a:pP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7242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443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获取电子模板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49" name="Shape 1794"/>
          <p:cNvSpPr/>
          <p:nvPr/>
        </p:nvSpPr>
        <p:spPr>
          <a:xfrm>
            <a:off x="1187450" y="830263"/>
            <a:ext cx="2284413" cy="442912"/>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31750" name="Text Placeholder 3"/>
          <p:cNvSpPr txBox="1"/>
          <p:nvPr/>
        </p:nvSpPr>
        <p:spPr>
          <a:xfrm>
            <a:off x="9937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p>
        </p:txBody>
      </p:sp>
      <p:sp>
        <p:nvSpPr>
          <p:cNvPr id="21" name="圆角矩形 20"/>
          <p:cNvSpPr/>
          <p:nvPr/>
        </p:nvSpPr>
        <p:spPr>
          <a:xfrm>
            <a:off x="720725" y="1463675"/>
            <a:ext cx="7739063" cy="29797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52" name="TextBox 21"/>
          <p:cNvSpPr txBox="1"/>
          <p:nvPr/>
        </p:nvSpPr>
        <p:spPr>
          <a:xfrm>
            <a:off x="936625" y="1712913"/>
            <a:ext cx="7235825" cy="2359025"/>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信息表格电子模板的获取渠道：</a:t>
            </a: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1. </a:t>
            </a:r>
            <a:r>
              <a:rPr lang="zh-CN" altLang="en-US" sz="1600" dirty="0">
                <a:latin typeface="Calibri" panose="020F0502020204030204" pitchFamily="34" charset="0"/>
                <a:ea typeface="宋体" panose="02010600030101010101" pitchFamily="2" charset="-122"/>
              </a:rPr>
              <a:t>单位发放：扣缴客户端</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专项附加扣除信息采集</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选择任一专项附加扣除项目</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导入</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模板下载</a:t>
            </a:r>
            <a:r>
              <a:rPr lang="en-US" altLang="zh-CN" sz="1600" dirty="0">
                <a:latin typeface="Calibri" panose="020F0502020204030204" pitchFamily="34" charset="0"/>
                <a:ea typeface="宋体" panose="02010600030101010101" pitchFamily="2" charset="-122"/>
              </a:rPr>
              <a:t>】</a:t>
            </a:r>
          </a:p>
          <a:p>
            <a:pPr indent="457200" algn="just">
              <a:lnSpc>
                <a:spcPct val="120000"/>
              </a:lnSpc>
            </a:pPr>
            <a:r>
              <a:rPr lang="en-US" altLang="zh-CN" sz="1600" dirty="0">
                <a:latin typeface="Calibri" panose="020F0502020204030204" pitchFamily="34" charset="0"/>
                <a:ea typeface="宋体" panose="02010600030101010101" pitchFamily="2" charset="-122"/>
              </a:rPr>
              <a:t>2. </a:t>
            </a:r>
            <a:r>
              <a:rPr lang="zh-CN" altLang="en-US" sz="1600" dirty="0">
                <a:latin typeface="Calibri" panose="020F0502020204030204" pitchFamily="34" charset="0"/>
                <a:ea typeface="宋体" panose="02010600030101010101" pitchFamily="2" charset="-122"/>
              </a:rPr>
              <a:t>税务局官方网站下载</a:t>
            </a: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b="1" dirty="0">
                <a:latin typeface="Calibri" panose="020F0502020204030204" pitchFamily="34" charset="0"/>
                <a:ea typeface="宋体" panose="02010600030101010101" pitchFamily="2" charset="-122"/>
              </a:rPr>
              <a:t>本月专项附加扣除办理：电子模板</a:t>
            </a:r>
            <a:endParaRPr lang="zh-CN"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p:txBody>
      </p:sp>
      <p:sp>
        <p:nvSpPr>
          <p:cNvPr id="23"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243888" y="423862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0831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获取电子模板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3" name="Shape 1794"/>
          <p:cNvSpPr/>
          <p:nvPr/>
        </p:nvSpPr>
        <p:spPr>
          <a:xfrm>
            <a:off x="1187450" y="830263"/>
            <a:ext cx="2284413" cy="442912"/>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32774" name="Text Placeholder 3"/>
          <p:cNvSpPr txBox="1"/>
          <p:nvPr/>
        </p:nvSpPr>
        <p:spPr>
          <a:xfrm>
            <a:off x="9937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32776" name="图片 4"/>
          <p:cNvPicPr>
            <a:picLocks noChangeAspect="1"/>
          </p:cNvPicPr>
          <p:nvPr/>
        </p:nvPicPr>
        <p:blipFill>
          <a:blip r:embed="rId3" cstate="print"/>
          <a:stretch>
            <a:fillRect/>
          </a:stretch>
        </p:blipFill>
        <p:spPr>
          <a:xfrm>
            <a:off x="1187450" y="1492250"/>
            <a:ext cx="6840538" cy="3386138"/>
          </a:xfrm>
          <a:prstGeom prst="rect">
            <a:avLst/>
          </a:prstGeom>
          <a:noFill/>
          <a:ln w="9525">
            <a:noFill/>
          </a:ln>
        </p:spPr>
      </p:pic>
      <p:pic>
        <p:nvPicPr>
          <p:cNvPr id="32777" name="图片 14"/>
          <p:cNvPicPr>
            <a:picLocks noChangeAspect="1"/>
          </p:cNvPicPr>
          <p:nvPr/>
        </p:nvPicPr>
        <p:blipFill>
          <a:blip r:embed="rId4" cstate="print"/>
          <a:stretch>
            <a:fillRect/>
          </a:stretch>
        </p:blipFill>
        <p:spPr>
          <a:xfrm>
            <a:off x="2543175" y="2568575"/>
            <a:ext cx="617538" cy="601663"/>
          </a:xfrm>
          <a:prstGeom prst="rect">
            <a:avLst/>
          </a:prstGeom>
          <a:noFill/>
          <a:ln w="9525">
            <a:noFill/>
          </a:ln>
        </p:spPr>
      </p:pic>
      <p:sp>
        <p:nvSpPr>
          <p:cNvPr id="16" name="矩形 15"/>
          <p:cNvSpPr/>
          <p:nvPr/>
        </p:nvSpPr>
        <p:spPr>
          <a:xfrm>
            <a:off x="2500313" y="2843213"/>
            <a:ext cx="703263"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提交电子模板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33798"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33799"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p>
        </p:txBody>
      </p:sp>
      <p:sp>
        <p:nvSpPr>
          <p:cNvPr id="11" name="圆角矩形 10"/>
          <p:cNvSpPr/>
          <p:nvPr/>
        </p:nvSpPr>
        <p:spPr>
          <a:xfrm>
            <a:off x="720725" y="1866900"/>
            <a:ext cx="7739063" cy="20732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01" name="TextBox 11"/>
          <p:cNvSpPr txBox="1"/>
          <p:nvPr/>
        </p:nvSpPr>
        <p:spPr>
          <a:xfrm>
            <a:off x="971550" y="2046288"/>
            <a:ext cx="7226300" cy="1181100"/>
          </a:xfrm>
          <a:prstGeom prst="rect">
            <a:avLst/>
          </a:prstGeom>
          <a:noFill/>
          <a:ln w="9525">
            <a:noFill/>
          </a:ln>
        </p:spPr>
        <p:txBody>
          <a:bodyPr lIns="0" tIns="0" rIns="0" bIns="0" anchor="t">
            <a:spAutoFit/>
          </a:bodyPr>
          <a:lstStyle/>
          <a:p>
            <a:pPr indent="457200" algn="just" defTabSz="914400">
              <a:lnSpc>
                <a:spcPct val="120000"/>
              </a:lnSpc>
            </a:pPr>
            <a:r>
              <a:rPr lang="zh-CN" altLang="en-US" sz="1600" dirty="0">
                <a:latin typeface="Calibri" panose="020F0502020204030204" pitchFamily="34" charset="0"/>
                <a:ea typeface="宋体" panose="02010600030101010101" pitchFamily="2" charset="-122"/>
              </a:rPr>
              <a:t>把电子模板报送给单位的，单位将电子模板信息导入扣缴端软件，在次月办理扣缴申报时通过扣缴端软件提交给税务机关</a:t>
            </a:r>
          </a:p>
          <a:p>
            <a:pPr indent="457200" algn="just" defTabSz="914400">
              <a:lnSpc>
                <a:spcPct val="120000"/>
              </a:lnSpc>
            </a:pPr>
            <a:r>
              <a:rPr lang="zh-CN" altLang="en-US" sz="1600" dirty="0">
                <a:latin typeface="Calibri" panose="020F0502020204030204" pitchFamily="34" charset="0"/>
                <a:ea typeface="宋体" panose="02010600030101010101" pitchFamily="2" charset="-122"/>
              </a:rPr>
              <a:t>同时将电子模板内容打印，经员工签字、单位盖章后留存备查。</a:t>
            </a: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7242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5864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填写表格模板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4821" name="组合 9"/>
          <p:cNvGrpSpPr/>
          <p:nvPr/>
        </p:nvGrpSpPr>
        <p:grpSpPr>
          <a:xfrm>
            <a:off x="561975" y="823913"/>
            <a:ext cx="2714625" cy="441325"/>
            <a:chOff x="562244" y="823982"/>
            <a:chExt cx="2713612" cy="441752"/>
          </a:xfrm>
        </p:grpSpPr>
        <p:sp>
          <p:nvSpPr>
            <p:cNvPr id="34822" name="Shape 1794"/>
            <p:cNvSpPr/>
            <p:nvPr/>
          </p:nvSpPr>
          <p:spPr>
            <a:xfrm>
              <a:off x="792500" y="823982"/>
              <a:ext cx="2284008" cy="441752"/>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34823" name="Text Placeholder 3"/>
            <p:cNvSpPr txBox="1"/>
            <p:nvPr/>
          </p:nvSpPr>
          <p:spPr>
            <a:xfrm>
              <a:off x="562244" y="898506"/>
              <a:ext cx="2713612" cy="306559"/>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纸质表格模板</a:t>
              </a:r>
            </a:p>
          </p:txBody>
        </p:sp>
      </p:gr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34825" name="Picture 5"/>
          <p:cNvPicPr>
            <a:picLocks noChangeAspect="1"/>
          </p:cNvPicPr>
          <p:nvPr/>
        </p:nvPicPr>
        <p:blipFill>
          <a:blip r:embed="rId3" cstate="print"/>
          <a:stretch>
            <a:fillRect/>
          </a:stretch>
        </p:blipFill>
        <p:spPr>
          <a:xfrm>
            <a:off x="439738" y="1419225"/>
            <a:ext cx="2989262" cy="3373438"/>
          </a:xfrm>
          <a:prstGeom prst="rect">
            <a:avLst/>
          </a:prstGeom>
          <a:noFill/>
          <a:ln w="9525">
            <a:noFill/>
          </a:ln>
        </p:spPr>
      </p:pic>
      <p:grpSp>
        <p:nvGrpSpPr>
          <p:cNvPr id="34826" name="组合 8"/>
          <p:cNvGrpSpPr/>
          <p:nvPr/>
        </p:nvGrpSpPr>
        <p:grpSpPr>
          <a:xfrm>
            <a:off x="4738688" y="823913"/>
            <a:ext cx="2713037" cy="441325"/>
            <a:chOff x="4738708" y="905862"/>
            <a:chExt cx="2713612" cy="441752"/>
          </a:xfrm>
        </p:grpSpPr>
        <p:sp>
          <p:nvSpPr>
            <p:cNvPr id="34827" name="Shape 1794"/>
            <p:cNvSpPr/>
            <p:nvPr/>
          </p:nvSpPr>
          <p:spPr>
            <a:xfrm>
              <a:off x="4968964" y="905862"/>
              <a:ext cx="2284008" cy="441752"/>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34828" name="Text Placeholder 3"/>
            <p:cNvSpPr txBox="1"/>
            <p:nvPr/>
          </p:nvSpPr>
          <p:spPr>
            <a:xfrm>
              <a:off x="4738708" y="980386"/>
              <a:ext cx="2713612" cy="306559"/>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电子表格模板</a:t>
              </a:r>
            </a:p>
          </p:txBody>
        </p:sp>
      </p:grpSp>
      <p:pic>
        <p:nvPicPr>
          <p:cNvPr id="34829" name="Picture 7"/>
          <p:cNvPicPr>
            <a:picLocks noChangeAspect="1"/>
          </p:cNvPicPr>
          <p:nvPr/>
        </p:nvPicPr>
        <p:blipFill>
          <a:blip r:embed="rId4" cstate="print"/>
          <a:stretch>
            <a:fillRect/>
          </a:stretch>
        </p:blipFill>
        <p:spPr>
          <a:xfrm>
            <a:off x="3881438" y="1747838"/>
            <a:ext cx="4459287" cy="2716212"/>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35846" name="Shape 1794"/>
          <p:cNvSpPr/>
          <p:nvPr/>
        </p:nvSpPr>
        <p:spPr>
          <a:xfrm>
            <a:off x="698500" y="762000"/>
            <a:ext cx="2282825"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35847" name="Text Placeholder 3"/>
          <p:cNvSpPr txBox="1"/>
          <p:nvPr/>
        </p:nvSpPr>
        <p:spPr>
          <a:xfrm>
            <a:off x="468313" y="836613"/>
            <a:ext cx="2713037"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电子表格模板</a:t>
            </a:r>
          </a:p>
        </p:txBody>
      </p:sp>
      <p:pic>
        <p:nvPicPr>
          <p:cNvPr id="35848" name="Picture 2"/>
          <p:cNvPicPr>
            <a:picLocks noChangeAspect="1"/>
          </p:cNvPicPr>
          <p:nvPr/>
        </p:nvPicPr>
        <p:blipFill>
          <a:blip r:embed="rId3" cstate="print"/>
          <a:stretch>
            <a:fillRect/>
          </a:stretch>
        </p:blipFill>
        <p:spPr>
          <a:xfrm>
            <a:off x="574675" y="630238"/>
            <a:ext cx="7916863" cy="4456112"/>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8150"/>
            <a:ext cx="2447925" cy="201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4" name="文本框 3"/>
          <p:cNvSpPr txBox="1"/>
          <p:nvPr/>
        </p:nvSpPr>
        <p:spPr>
          <a:xfrm>
            <a:off x="411163" y="1930400"/>
            <a:ext cx="1612900" cy="1555750"/>
          </a:xfrm>
          <a:prstGeom prst="rect">
            <a:avLst/>
          </a:prstGeom>
          <a:noFill/>
          <a:ln w="9525">
            <a:noFill/>
          </a:ln>
        </p:spPr>
        <p:txBody>
          <a:bodyPr wrap="none" anchor="t">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01</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8195" name="文本框 4"/>
          <p:cNvSpPr txBox="1"/>
          <p:nvPr/>
        </p:nvSpPr>
        <p:spPr>
          <a:xfrm>
            <a:off x="2700338" y="2392363"/>
            <a:ext cx="5873750" cy="519112"/>
          </a:xfrm>
          <a:prstGeom prst="rect">
            <a:avLst/>
          </a:prstGeom>
          <a:noFill/>
          <a:ln w="9525">
            <a:noFill/>
          </a:ln>
        </p:spPr>
        <p:txBody>
          <a:bodyPr wrap="none" anchor="t">
            <a:spAutoFit/>
          </a:bodyPr>
          <a:lstStyle/>
          <a:p>
            <a:pPr defTabSz="914400"/>
            <a:r>
              <a:rPr lang="zh-CN" altLang="en-US" sz="2800" b="1" dirty="0">
                <a:solidFill>
                  <a:srgbClr val="404040"/>
                </a:solidFill>
                <a:latin typeface="微软雅黑" panose="020B0503020204020204" pitchFamily="34" charset="-122"/>
                <a:ea typeface="微软雅黑" panose="020B0503020204020204" pitchFamily="34" charset="-122"/>
              </a:rPr>
              <a:t>专项附加扣除政策征管服务操作指引</a:t>
            </a:r>
            <a:endParaRPr lang="en-GB" altLang="zh-CN" sz="2800" b="1" dirty="0">
              <a:solidFill>
                <a:srgbClr val="404040"/>
              </a:solidFill>
              <a:latin typeface="微软雅黑" panose="020B0503020204020204" pitchFamily="34" charset="-122"/>
              <a:ea typeface="微软雅黑" panose="020B0503020204020204" pitchFamily="34" charset="-122"/>
            </a:endParaRPr>
          </a:p>
        </p:txBody>
      </p:sp>
      <p:grpSp>
        <p:nvGrpSpPr>
          <p:cNvPr id="8196" name="组合 29"/>
          <p:cNvGrpSpPr/>
          <p:nvPr/>
        </p:nvGrpSpPr>
        <p:grpSpPr>
          <a:xfrm>
            <a:off x="5697538" y="1851025"/>
            <a:ext cx="431800" cy="433388"/>
            <a:chOff x="6084168" y="1274820"/>
            <a:chExt cx="432048" cy="432834"/>
          </a:xfrm>
        </p:grpSpPr>
        <p:sp>
          <p:nvSpPr>
            <p:cNvPr id="8197" name="椭圆 22"/>
            <p:cNvSpPr/>
            <p:nvPr/>
          </p:nvSpPr>
          <p:spPr>
            <a:xfrm>
              <a:off x="6084168" y="1274820"/>
              <a:ext cx="432048" cy="432834"/>
            </a:xfrm>
            <a:prstGeom prst="ellipse">
              <a:avLst/>
            </a:prstGeom>
            <a:solidFill>
              <a:schemeClr val="accent1"/>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8198" name="Freeform 59"/>
            <p:cNvSpPr/>
            <p:nvPr/>
          </p:nvSpPr>
          <p:spPr>
            <a:xfrm>
              <a:off x="6180302" y="1365898"/>
              <a:ext cx="239780" cy="25067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rect l="0" t="0" r="0" b="0"/>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ln>
          </p:spPr>
          <p:txBody>
            <a:bodyPr/>
            <a:lstStyle/>
            <a:p>
              <a:endParaRPr lang="zh-CN" altLang="en-US"/>
            </a:p>
          </p:txBody>
        </p:sp>
      </p:grpSp>
      <p:grpSp>
        <p:nvGrpSpPr>
          <p:cNvPr id="8199" name="组合 32"/>
          <p:cNvGrpSpPr/>
          <p:nvPr/>
        </p:nvGrpSpPr>
        <p:grpSpPr>
          <a:xfrm>
            <a:off x="4400550" y="1852613"/>
            <a:ext cx="433388" cy="431800"/>
            <a:chOff x="4788024" y="1275213"/>
            <a:chExt cx="432048" cy="432048"/>
          </a:xfrm>
        </p:grpSpPr>
        <p:sp>
          <p:nvSpPr>
            <p:cNvPr id="8200" name="椭圆 65"/>
            <p:cNvSpPr/>
            <p:nvPr/>
          </p:nvSpPr>
          <p:spPr>
            <a:xfrm>
              <a:off x="4788024" y="1275213"/>
              <a:ext cx="432048" cy="432048"/>
            </a:xfrm>
            <a:prstGeom prst="ellipse">
              <a:avLst/>
            </a:prstGeom>
            <a:solidFill>
              <a:srgbClr val="F79600"/>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8201" name="Freeform 110"/>
            <p:cNvSpPr/>
            <p:nvPr/>
          </p:nvSpPr>
          <p:spPr>
            <a:xfrm>
              <a:off x="4891102" y="1366806"/>
              <a:ext cx="250679" cy="248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ln>
          </p:spPr>
          <p:txBody>
            <a:bodyPr/>
            <a:lstStyle/>
            <a:p>
              <a:endParaRPr lang="zh-CN" altLang="en-US"/>
            </a:p>
          </p:txBody>
        </p:sp>
      </p:grpSp>
      <p:grpSp>
        <p:nvGrpSpPr>
          <p:cNvPr id="8202" name="组合 35"/>
          <p:cNvGrpSpPr/>
          <p:nvPr/>
        </p:nvGrpSpPr>
        <p:grpSpPr>
          <a:xfrm>
            <a:off x="5049838" y="1851025"/>
            <a:ext cx="431800" cy="433388"/>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204" name="Freeform 16"/>
            <p:cNvSpPr/>
            <p:nvPr/>
          </p:nvSpPr>
          <p:spPr>
            <a:xfrm>
              <a:off x="5554420" y="1377705"/>
              <a:ext cx="196183" cy="22706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ln>
          </p:spPr>
          <p:txBody>
            <a:bodyPr/>
            <a:lstStyle/>
            <a:p>
              <a:endParaRPr lang="zh-CN" altLang="en-US"/>
            </a:p>
          </p:txBody>
        </p:sp>
      </p:grpSp>
      <p:grpSp>
        <p:nvGrpSpPr>
          <p:cNvPr id="8205" name="组合 38"/>
          <p:cNvGrpSpPr/>
          <p:nvPr/>
        </p:nvGrpSpPr>
        <p:grpSpPr>
          <a:xfrm>
            <a:off x="3105150" y="1851025"/>
            <a:ext cx="433388" cy="433388"/>
            <a:chOff x="3491880" y="1274820"/>
            <a:chExt cx="432833" cy="432834"/>
          </a:xfrm>
        </p:grpSpPr>
        <p:sp>
          <p:nvSpPr>
            <p:cNvPr id="8206" name="椭圆 16"/>
            <p:cNvSpPr/>
            <p:nvPr/>
          </p:nvSpPr>
          <p:spPr>
            <a:xfrm>
              <a:off x="3491880" y="1274820"/>
              <a:ext cx="432833" cy="432834"/>
            </a:xfrm>
            <a:prstGeom prst="ellipse">
              <a:avLst/>
            </a:prstGeom>
            <a:solidFill>
              <a:schemeClr val="accent1"/>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8207" name="Freeform 75"/>
            <p:cNvSpPr/>
            <p:nvPr/>
          </p:nvSpPr>
          <p:spPr>
            <a:xfrm>
              <a:off x="3583864" y="1385879"/>
              <a:ext cx="248863" cy="210716"/>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ln>
          </p:spPr>
          <p:txBody>
            <a:bodyPr/>
            <a:lstStyle/>
            <a:p>
              <a:endParaRPr lang="zh-CN" altLang="en-US"/>
            </a:p>
          </p:txBody>
        </p:sp>
      </p:grpSp>
      <p:grpSp>
        <p:nvGrpSpPr>
          <p:cNvPr id="8208" name="组合 42"/>
          <p:cNvGrpSpPr/>
          <p:nvPr/>
        </p:nvGrpSpPr>
        <p:grpSpPr>
          <a:xfrm>
            <a:off x="3752850" y="1851025"/>
            <a:ext cx="433388" cy="433388"/>
            <a:chOff x="4139952" y="1274820"/>
            <a:chExt cx="432833" cy="432834"/>
          </a:xfrm>
        </p:grpSpPr>
        <p:sp>
          <p:nvSpPr>
            <p:cNvPr id="8209" name="椭圆 16"/>
            <p:cNvSpPr/>
            <p:nvPr/>
          </p:nvSpPr>
          <p:spPr>
            <a:xfrm>
              <a:off x="4139952" y="1274820"/>
              <a:ext cx="432833" cy="432834"/>
            </a:xfrm>
            <a:prstGeom prst="ellipse">
              <a:avLst/>
            </a:prstGeom>
            <a:solidFill>
              <a:srgbClr val="3992DB"/>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8210" name="Freeform 84"/>
            <p:cNvSpPr/>
            <p:nvPr/>
          </p:nvSpPr>
          <p:spPr>
            <a:xfrm>
              <a:off x="4241546" y="1366806"/>
              <a:ext cx="248863" cy="24886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0" t="0" r="0" b="0"/>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ln>
          </p:spPr>
          <p:txBody>
            <a:bodyPr/>
            <a:lstStyle/>
            <a:p>
              <a:endParaRPr lang="zh-CN" altLang="en-US"/>
            </a:p>
          </p:txBody>
        </p:sp>
      </p:gr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010150"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36870" name="Picture 2"/>
          <p:cNvPicPr>
            <a:picLocks noChangeAspect="1"/>
          </p:cNvPicPr>
          <p:nvPr/>
        </p:nvPicPr>
        <p:blipFill>
          <a:blip r:embed="rId3" cstate="print"/>
          <a:stretch>
            <a:fillRect/>
          </a:stretch>
        </p:blipFill>
        <p:spPr>
          <a:xfrm>
            <a:off x="15875" y="892175"/>
            <a:ext cx="8882063" cy="3851275"/>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37894" name="Picture 3"/>
          <p:cNvPicPr>
            <a:picLocks noChangeAspect="1"/>
          </p:cNvPicPr>
          <p:nvPr/>
        </p:nvPicPr>
        <p:blipFill>
          <a:blip r:embed="rId3" cstate="print"/>
          <a:stretch>
            <a:fillRect/>
          </a:stretch>
        </p:blipFill>
        <p:spPr>
          <a:xfrm>
            <a:off x="133350" y="630238"/>
            <a:ext cx="8978900" cy="3890962"/>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38918" name="Picture 2"/>
          <p:cNvPicPr>
            <a:picLocks noChangeAspect="1"/>
          </p:cNvPicPr>
          <p:nvPr/>
        </p:nvPicPr>
        <p:blipFill>
          <a:blip r:embed="rId3" cstate="print"/>
          <a:stretch>
            <a:fillRect/>
          </a:stretch>
        </p:blipFill>
        <p:spPr>
          <a:xfrm>
            <a:off x="439738" y="630238"/>
            <a:ext cx="7929562" cy="4481512"/>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39942" name="Picture 3"/>
          <p:cNvPicPr>
            <a:picLocks noChangeAspect="1"/>
          </p:cNvPicPr>
          <p:nvPr/>
        </p:nvPicPr>
        <p:blipFill>
          <a:blip r:embed="rId3" cstate="print"/>
          <a:stretch>
            <a:fillRect/>
          </a:stretch>
        </p:blipFill>
        <p:spPr>
          <a:xfrm>
            <a:off x="709613" y="630238"/>
            <a:ext cx="7539037" cy="4471987"/>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40966" name="Picture 2"/>
          <p:cNvPicPr>
            <a:picLocks noChangeAspect="1"/>
          </p:cNvPicPr>
          <p:nvPr/>
        </p:nvPicPr>
        <p:blipFill>
          <a:blip r:embed="rId3" cstate="print"/>
          <a:stretch>
            <a:fillRect/>
          </a:stretch>
        </p:blipFill>
        <p:spPr>
          <a:xfrm>
            <a:off x="96838" y="630238"/>
            <a:ext cx="8950325" cy="4249737"/>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41990" name="Picture 2"/>
          <p:cNvPicPr>
            <a:picLocks noChangeAspect="1"/>
          </p:cNvPicPr>
          <p:nvPr/>
        </p:nvPicPr>
        <p:blipFill>
          <a:blip r:embed="rId3" cstate="print"/>
          <a:stretch>
            <a:fillRect/>
          </a:stretch>
        </p:blipFill>
        <p:spPr>
          <a:xfrm>
            <a:off x="439738" y="630238"/>
            <a:ext cx="8637587" cy="4357687"/>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43014" name="Picture 2"/>
          <p:cNvPicPr>
            <a:picLocks noChangeAspect="1"/>
          </p:cNvPicPr>
          <p:nvPr/>
        </p:nvPicPr>
        <p:blipFill>
          <a:blip r:embed="rId3" cstate="print"/>
          <a:stretch>
            <a:fillRect/>
          </a:stretch>
        </p:blipFill>
        <p:spPr>
          <a:xfrm>
            <a:off x="665163" y="630238"/>
            <a:ext cx="6773862" cy="4500562"/>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9387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填写电子模板</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4038" name="矩形 2"/>
          <p:cNvSpPr/>
          <p:nvPr/>
        </p:nvSpPr>
        <p:spPr>
          <a:xfrm>
            <a:off x="1141413" y="1949450"/>
            <a:ext cx="6861175" cy="368300"/>
          </a:xfrm>
          <a:prstGeom prst="rect">
            <a:avLst/>
          </a:prstGeom>
          <a:noFill/>
          <a:ln w="9525">
            <a:noFill/>
          </a:ln>
        </p:spPr>
        <p:txBody>
          <a:bodyPr anchor="t">
            <a:spAutoFit/>
          </a:bodyPr>
          <a:lstStyle/>
          <a:p>
            <a:pPr algn="ctr"/>
            <a:r>
              <a:rPr lang="zh-CN" altLang="en-US" b="1" dirty="0">
                <a:solidFill>
                  <a:srgbClr val="005DA2"/>
                </a:solidFill>
                <a:latin typeface="Calibri" panose="020F0502020204030204" pitchFamily="34" charset="0"/>
                <a:ea typeface="宋体" panose="02010600030101010101" pitchFamily="2" charset="-122"/>
              </a:rPr>
              <a:t>不涉及大病医疗专项附加扣除采集！</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023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获取远程办税端</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1" name="Shape 1794"/>
          <p:cNvSpPr/>
          <p:nvPr/>
        </p:nvSpPr>
        <p:spPr>
          <a:xfrm>
            <a:off x="1187450" y="830263"/>
            <a:ext cx="2284413" cy="442912"/>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45062" name="Text Placeholder 3"/>
          <p:cNvSpPr txBox="1"/>
          <p:nvPr/>
        </p:nvSpPr>
        <p:spPr>
          <a:xfrm>
            <a:off x="9937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p>
        </p:txBody>
      </p:sp>
      <p:sp>
        <p:nvSpPr>
          <p:cNvPr id="21" name="圆角矩形 20"/>
          <p:cNvSpPr/>
          <p:nvPr/>
        </p:nvSpPr>
        <p:spPr>
          <a:xfrm>
            <a:off x="720725" y="1463675"/>
            <a:ext cx="7739063" cy="16843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5064" name="TextBox 21"/>
          <p:cNvSpPr txBox="1"/>
          <p:nvPr/>
        </p:nvSpPr>
        <p:spPr>
          <a:xfrm>
            <a:off x="936625" y="1712913"/>
            <a:ext cx="7235825" cy="884237"/>
          </a:xfrm>
          <a:prstGeom prst="rect">
            <a:avLst/>
          </a:prstGeom>
          <a:noFill/>
          <a:ln w="9525">
            <a:noFill/>
          </a:ln>
        </p:spPr>
        <p:txBody>
          <a:bodyPr lIns="0" tIns="0" rIns="0" bIns="0" anchor="t">
            <a:spAutoFit/>
          </a:bodyPr>
          <a:lstStyle/>
          <a:p>
            <a:pPr indent="457200" algn="just">
              <a:lnSpc>
                <a:spcPct val="120000"/>
              </a:lnSpc>
            </a:pPr>
            <a:r>
              <a:rPr lang="en-US" altLang="zh-CN" sz="1600" dirty="0">
                <a:latin typeface="Calibri" panose="020F0502020204030204" pitchFamily="34" charset="0"/>
                <a:ea typeface="宋体" panose="02010600030101010101" pitchFamily="2" charset="-122"/>
              </a:rPr>
              <a:t>2019</a:t>
            </a:r>
            <a:r>
              <a:rPr lang="zh-CN" altLang="en-US"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日正式发布远程办税端：</a:t>
            </a:r>
          </a:p>
          <a:p>
            <a:pPr indent="457200" algn="just">
              <a:lnSpc>
                <a:spcPct val="120000"/>
              </a:lnSpc>
            </a:pPr>
            <a:r>
              <a:rPr lang="zh-CN" altLang="en-US" sz="1600" dirty="0">
                <a:latin typeface="Calibri" panose="020F0502020204030204" pitchFamily="34" charset="0"/>
                <a:ea typeface="宋体" panose="02010600030101010101" pitchFamily="2" charset="-122"/>
              </a:rPr>
              <a:t>国家税务总局发布的手机</a:t>
            </a:r>
            <a:r>
              <a:rPr lang="en-US" altLang="zh-CN" sz="1600" dirty="0">
                <a:latin typeface="Calibri" panose="020F0502020204030204" pitchFamily="34" charset="0"/>
                <a:ea typeface="宋体" panose="02010600030101010101" pitchFamily="2" charset="-122"/>
              </a:rPr>
              <a:t>APP“</a:t>
            </a:r>
            <a:r>
              <a:rPr lang="zh-CN" altLang="en-US" sz="1600" dirty="0">
                <a:latin typeface="Calibri" panose="020F0502020204030204" pitchFamily="34" charset="0"/>
                <a:ea typeface="宋体" panose="02010600030101010101" pitchFamily="2" charset="-122"/>
              </a:rPr>
              <a:t>个人所得税”</a:t>
            </a:r>
            <a:r>
              <a:rPr lang="en-US" altLang="zh-CN" sz="1600" dirty="0">
                <a:latin typeface="Calibri" panose="020F0502020204030204" pitchFamily="34" charset="0"/>
                <a:ea typeface="宋体" panose="02010600030101010101" pitchFamily="2" charset="-122"/>
              </a:rPr>
              <a:t>&amp; </a:t>
            </a:r>
            <a:r>
              <a:rPr lang="zh-CN" altLang="en-US" sz="1600" dirty="0">
                <a:latin typeface="Calibri" panose="020F0502020204030204" pitchFamily="34" charset="0"/>
                <a:ea typeface="宋体" panose="02010600030101010101" pitchFamily="2" charset="-122"/>
              </a:rPr>
              <a:t>各省电子局网站。</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p:txBody>
      </p:sp>
      <p:sp>
        <p:nvSpPr>
          <p:cNvPr id="23"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223250" y="2932113"/>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pic>
        <p:nvPicPr>
          <p:cNvPr id="45068" name="图片 1"/>
          <p:cNvPicPr>
            <a:picLocks noChangeAspect="1"/>
          </p:cNvPicPr>
          <p:nvPr/>
        </p:nvPicPr>
        <p:blipFill>
          <a:blip r:embed="rId3" cstate="print"/>
          <a:stretch>
            <a:fillRect/>
          </a:stretch>
        </p:blipFill>
        <p:spPr>
          <a:xfrm>
            <a:off x="4140200" y="2503488"/>
            <a:ext cx="3762375" cy="2265362"/>
          </a:xfrm>
          <a:prstGeom prst="rect">
            <a:avLst/>
          </a:prstGeom>
          <a:noFill/>
          <a:ln w="9525" cap="flat" cmpd="sng">
            <a:solidFill>
              <a:srgbClr val="D9D9D9"/>
            </a:solidFill>
            <a:prstDash val="solid"/>
            <a:round/>
            <a:headEnd type="none" w="med" len="med"/>
            <a:tailEnd type="none" w="med" len="med"/>
          </a:ln>
        </p:spPr>
      </p:pic>
      <p:pic>
        <p:nvPicPr>
          <p:cNvPr id="45069" name="图片 21" descr="f743519cbe24e16d1a55d663840f368"/>
          <p:cNvPicPr>
            <a:picLocks noChangeAspect="1"/>
          </p:cNvPicPr>
          <p:nvPr/>
        </p:nvPicPr>
        <p:blipFill>
          <a:blip r:embed="rId4" cstate="print"/>
          <a:stretch>
            <a:fillRect/>
          </a:stretch>
        </p:blipFill>
        <p:spPr>
          <a:xfrm>
            <a:off x="1069975" y="2503488"/>
            <a:ext cx="1689100" cy="2097087"/>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——APP</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端填写</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6086"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46087"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——APP</a:t>
            </a:r>
            <a:r>
              <a:rPr lang="zh-CN" altLang="en-US" sz="1400" b="1" dirty="0">
                <a:solidFill>
                  <a:schemeClr val="bg1"/>
                </a:solidFill>
                <a:latin typeface="微软雅黑" panose="020B0503020204020204" pitchFamily="34" charset="-122"/>
                <a:ea typeface="微软雅黑" panose="020B0503020204020204" pitchFamily="34" charset="-122"/>
              </a:rPr>
              <a:t>端</a:t>
            </a:r>
          </a:p>
        </p:txBody>
      </p:sp>
      <p:pic>
        <p:nvPicPr>
          <p:cNvPr id="46088" name="图片 2" descr="说明: C:\Users\y\Desktop\APP截图\01\微信图片_20181121222239.png微信图片_20181121222239"/>
          <p:cNvPicPr>
            <a:picLocks noChangeAspect="1"/>
          </p:cNvPicPr>
          <p:nvPr/>
        </p:nvPicPr>
        <p:blipFill>
          <a:blip r:embed="rId3" cstate="print"/>
          <a:stretch>
            <a:fillRect/>
          </a:stretch>
        </p:blipFill>
        <p:spPr>
          <a:xfrm>
            <a:off x="371475" y="1470025"/>
            <a:ext cx="1800225" cy="3517900"/>
          </a:xfrm>
          <a:prstGeom prst="rect">
            <a:avLst/>
          </a:prstGeom>
          <a:noFill/>
          <a:ln w="9525">
            <a:noFill/>
          </a:ln>
        </p:spPr>
      </p:pic>
      <p:pic>
        <p:nvPicPr>
          <p:cNvPr id="46089" name="图片 24" descr="说明: 2"/>
          <p:cNvPicPr>
            <a:picLocks noChangeAspect="1"/>
          </p:cNvPicPr>
          <p:nvPr/>
        </p:nvPicPr>
        <p:blipFill>
          <a:blip r:embed="rId4" cstate="print"/>
          <a:srcRect b="14626"/>
          <a:stretch>
            <a:fillRect/>
          </a:stretch>
        </p:blipFill>
        <p:spPr>
          <a:xfrm>
            <a:off x="2524125" y="1471613"/>
            <a:ext cx="1838325" cy="3617912"/>
          </a:xfrm>
          <a:prstGeom prst="rect">
            <a:avLst/>
          </a:prstGeom>
          <a:noFill/>
          <a:ln w="9525">
            <a:noFill/>
          </a:ln>
        </p:spPr>
      </p:pic>
      <p:pic>
        <p:nvPicPr>
          <p:cNvPr id="46090" name="图片 27" descr="说明: 15"/>
          <p:cNvPicPr>
            <a:picLocks noChangeAspect="1"/>
          </p:cNvPicPr>
          <p:nvPr/>
        </p:nvPicPr>
        <p:blipFill>
          <a:blip r:embed="rId5" cstate="print"/>
          <a:srcRect b="31622"/>
          <a:stretch>
            <a:fillRect/>
          </a:stretch>
        </p:blipFill>
        <p:spPr>
          <a:xfrm>
            <a:off x="4749800" y="1471613"/>
            <a:ext cx="1871663" cy="3617912"/>
          </a:xfrm>
          <a:prstGeom prst="rect">
            <a:avLst/>
          </a:prstGeom>
          <a:noFill/>
          <a:ln w="9525">
            <a:noFill/>
          </a:ln>
        </p:spPr>
      </p:pic>
      <p:pic>
        <p:nvPicPr>
          <p:cNvPr id="46091" name="图片 31" descr="16"/>
          <p:cNvPicPr>
            <a:picLocks noChangeAspect="1"/>
          </p:cNvPicPr>
          <p:nvPr/>
        </p:nvPicPr>
        <p:blipFill>
          <a:blip r:embed="rId6" cstate="print"/>
          <a:stretch>
            <a:fillRect/>
          </a:stretch>
        </p:blipFill>
        <p:spPr>
          <a:xfrm>
            <a:off x="6937375" y="1470025"/>
            <a:ext cx="2003425" cy="3619500"/>
          </a:xfrm>
          <a:prstGeom prst="rect">
            <a:avLst/>
          </a:prstGeom>
          <a:noFill/>
          <a:ln w="9525" cap="flat" cmpd="sng">
            <a:solidFill>
              <a:srgbClr val="BFBFBF"/>
            </a:solidFill>
            <a:prstDash val="solid"/>
            <a:round/>
            <a:headEnd type="none" w="med" len="med"/>
            <a:tailEnd type="none" w="med" len="med"/>
          </a:ln>
        </p:spPr>
      </p:pic>
      <p:sp>
        <p:nvSpPr>
          <p:cNvPr id="34" name="矩形 33"/>
          <p:cNvSpPr/>
          <p:nvPr/>
        </p:nvSpPr>
        <p:spPr>
          <a:xfrm>
            <a:off x="731838" y="3402013"/>
            <a:ext cx="644525"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093" name="矩形 7"/>
          <p:cNvSpPr/>
          <p:nvPr/>
        </p:nvSpPr>
        <p:spPr>
          <a:xfrm>
            <a:off x="6443663" y="908050"/>
            <a:ext cx="1801812" cy="368300"/>
          </a:xfrm>
          <a:prstGeom prst="rect">
            <a:avLst/>
          </a:prstGeom>
          <a:noFill/>
          <a:ln w="9525">
            <a:noFill/>
          </a:ln>
        </p:spPr>
        <p:txBody>
          <a:bodyPr wrap="none" anchor="t">
            <a:spAutoFit/>
          </a:bodyPr>
          <a:lstStyle/>
          <a:p>
            <a:r>
              <a:rPr lang="zh-CN" altLang="en-US" b="1" dirty="0">
                <a:solidFill>
                  <a:srgbClr val="005DA2"/>
                </a:solidFill>
                <a:latin typeface="微软雅黑" panose="020B0503020204020204" pitchFamily="34" charset="-122"/>
                <a:ea typeface="微软雅黑" panose="020B0503020204020204" pitchFamily="34" charset="-122"/>
              </a:rPr>
              <a:t>以子女教育为例</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专项附加扣除政策的主要内容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 name="圆角矩形 53"/>
          <p:cNvSpPr/>
          <p:nvPr/>
        </p:nvSpPr>
        <p:spPr>
          <a:xfrm>
            <a:off x="898525" y="960438"/>
            <a:ext cx="7346950" cy="355600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247" name="TextBox 54"/>
          <p:cNvSpPr txBox="1"/>
          <p:nvPr/>
        </p:nvSpPr>
        <p:spPr>
          <a:xfrm>
            <a:off x="1150938" y="1325563"/>
            <a:ext cx="6750050" cy="2476500"/>
          </a:xfrm>
          <a:prstGeom prst="rect">
            <a:avLst/>
          </a:prstGeom>
          <a:noFill/>
          <a:ln w="9525">
            <a:noFill/>
          </a:ln>
        </p:spPr>
        <p:txBody>
          <a:bodyPr lIns="0" tIns="0" rIns="0" bIns="0" anchor="t">
            <a:spAutoFit/>
          </a:bodyPr>
          <a:lstStyle/>
          <a:p>
            <a:pPr indent="457200" algn="just" defTabSz="914400">
              <a:lnSpc>
                <a:spcPct val="150000"/>
              </a:lnSpc>
            </a:pPr>
            <a:r>
              <a:rPr lang="zh-CN" altLang="zh-CN" dirty="0">
                <a:latin typeface="Calibri" panose="020F0502020204030204" pitchFamily="34" charset="0"/>
                <a:ea typeface="宋体" panose="02010600030101010101" pitchFamily="2" charset="-122"/>
              </a:rPr>
              <a:t>这次个人所得税改革最大亮点：</a:t>
            </a:r>
          </a:p>
          <a:p>
            <a:pPr indent="457200" algn="just" defTabSz="914400">
              <a:lnSpc>
                <a:spcPct val="150000"/>
              </a:lnSpc>
            </a:pPr>
            <a:endParaRPr lang="zh-CN" altLang="zh-CN" dirty="0">
              <a:latin typeface="Calibri" panose="020F0502020204030204" pitchFamily="34" charset="0"/>
              <a:ea typeface="宋体" panose="02010600030101010101" pitchFamily="2" charset="-122"/>
            </a:endParaRPr>
          </a:p>
          <a:p>
            <a:pPr indent="457200" algn="just" defTabSz="914400">
              <a:lnSpc>
                <a:spcPct val="150000"/>
              </a:lnSpc>
            </a:pPr>
            <a:r>
              <a:rPr lang="en-US" altLang="zh-CN" dirty="0">
                <a:latin typeface="Calibri" panose="020F0502020204030204" pitchFamily="34" charset="0"/>
                <a:ea typeface="宋体" panose="02010600030101010101" pitchFamily="2" charset="-122"/>
              </a:rPr>
              <a:t>1. </a:t>
            </a:r>
            <a:r>
              <a:rPr lang="zh-CN" altLang="zh-CN" dirty="0">
                <a:latin typeface="Calibri" panose="020F0502020204030204" pitchFamily="34" charset="0"/>
                <a:ea typeface="宋体" panose="02010600030101010101" pitchFamily="2" charset="-122"/>
              </a:rPr>
              <a:t>对工资薪金、劳务报酬、稿酬以及特许权使用费</a:t>
            </a:r>
            <a:r>
              <a:rPr lang="en-US" altLang="zh-CN" dirty="0">
                <a:latin typeface="Calibri" panose="020F0502020204030204" pitchFamily="34" charset="0"/>
                <a:ea typeface="宋体" panose="02010600030101010101" pitchFamily="2" charset="-122"/>
              </a:rPr>
              <a:t>4</a:t>
            </a:r>
            <a:r>
              <a:rPr lang="zh-CN" altLang="zh-CN" dirty="0">
                <a:latin typeface="Calibri" panose="020F0502020204030204" pitchFamily="34" charset="0"/>
                <a:ea typeface="宋体" panose="02010600030101010101" pitchFamily="2" charset="-122"/>
              </a:rPr>
              <a:t>项收入，按年计税。</a:t>
            </a:r>
          </a:p>
          <a:p>
            <a:pPr indent="457200" algn="just" defTabSz="914400">
              <a:lnSpc>
                <a:spcPct val="150000"/>
              </a:lnSpc>
            </a:pPr>
            <a:r>
              <a:rPr lang="en-US" altLang="zh-CN" dirty="0">
                <a:latin typeface="Calibri" panose="020F0502020204030204" pitchFamily="34" charset="0"/>
                <a:ea typeface="宋体" panose="02010600030101010101" pitchFamily="2" charset="-122"/>
              </a:rPr>
              <a:t>2. </a:t>
            </a:r>
            <a:r>
              <a:rPr lang="zh-CN" altLang="en-US" dirty="0">
                <a:latin typeface="Calibri" panose="020F0502020204030204" pitchFamily="34" charset="0"/>
                <a:ea typeface="宋体" panose="02010600030101010101" pitchFamily="2" charset="-122"/>
              </a:rPr>
              <a:t>新设了</a:t>
            </a:r>
            <a:r>
              <a:rPr lang="zh-CN" altLang="zh-CN" b="1" dirty="0">
                <a:latin typeface="Calibri" panose="020F0502020204030204" pitchFamily="34" charset="0"/>
                <a:ea typeface="宋体" panose="02010600030101010101" pitchFamily="2" charset="-122"/>
              </a:rPr>
              <a:t>子女教育、继续教育、大病医疗、住房贷款利息、住房租金、赡养老人六项专项附加扣除。</a:t>
            </a:r>
            <a:endParaRPr lang="en-US" altLang="zh-CN" dirty="0">
              <a:solidFill>
                <a:srgbClr val="404040"/>
              </a:solidFill>
              <a:latin typeface="微软雅黑" panose="020B0503020204020204" pitchFamily="34" charset="-122"/>
              <a:ea typeface="微软雅黑" panose="020B0503020204020204" pitchFamily="34" charset="-122"/>
            </a:endParaRPr>
          </a:p>
        </p:txBody>
      </p:sp>
      <p:sp>
        <p:nvSpPr>
          <p:cNvPr id="63" name="矩形 93"/>
          <p:cNvSpPr/>
          <p:nvPr/>
        </p:nvSpPr>
        <p:spPr>
          <a:xfrm>
            <a:off x="862013" y="9159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矩形 93"/>
          <p:cNvSpPr/>
          <p:nvPr/>
        </p:nvSpPr>
        <p:spPr>
          <a:xfrm rot="10800000">
            <a:off x="8027988" y="4300538"/>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页脚占位符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远程办税端提交</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7110"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47111"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单位扣</a:t>
            </a:r>
          </a:p>
        </p:txBody>
      </p:sp>
      <p:sp>
        <p:nvSpPr>
          <p:cNvPr id="11" name="圆角矩形 10"/>
          <p:cNvSpPr/>
          <p:nvPr/>
        </p:nvSpPr>
        <p:spPr>
          <a:xfrm>
            <a:off x="720725" y="1866900"/>
            <a:ext cx="7739063" cy="20732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113" name="TextBox 11"/>
          <p:cNvSpPr txBox="1"/>
          <p:nvPr/>
        </p:nvSpPr>
        <p:spPr>
          <a:xfrm>
            <a:off x="971550" y="2046288"/>
            <a:ext cx="7226300" cy="1454150"/>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通过远程办税端直接向税务机关提交信息，但仍希望在扣缴单位办理专项附加扣除的。这时，税务机关将根据纳税人的选择，把专项附加扣除相关信息全量推送至单位，单位在使用扣缴端软件时，在“专项附加扣除信息采集”模块，选择需要同步的专项扣除项目，点击更新，即可以获取员工已经报送的专项附加扣除信息。</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7242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63071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计算扣缴税款并进行申报</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11" name="圆角矩形 10"/>
          <p:cNvSpPr/>
          <p:nvPr/>
        </p:nvSpPr>
        <p:spPr>
          <a:xfrm>
            <a:off x="720725" y="1463675"/>
            <a:ext cx="7739063" cy="24161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135" name="TextBox 11"/>
          <p:cNvSpPr txBox="1"/>
          <p:nvPr/>
        </p:nvSpPr>
        <p:spPr>
          <a:xfrm>
            <a:off x="971550" y="1736725"/>
            <a:ext cx="7226300" cy="1770063"/>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扣缴单位根据大家提交的专项附加扣除信息，按月计算应预扣预缴的税款，向税务机关办理全员全额纳税申报。如果未能及时报送，也可在以后月份补报，由单位在当年剩余月份发放工资时补扣，不影响大家享受专项附加扣除。</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b="1" dirty="0">
                <a:latin typeface="Calibri" panose="020F0502020204030204" pitchFamily="34" charset="0"/>
                <a:ea typeface="宋体" panose="02010600030101010101" pitchFamily="2" charset="-122"/>
              </a:rPr>
              <a:t>需要再次提醒大家的是</a:t>
            </a:r>
            <a:r>
              <a:rPr lang="zh-CN" altLang="zh-CN" sz="1600" dirty="0">
                <a:latin typeface="Calibri" panose="020F0502020204030204" pitchFamily="34" charset="0"/>
                <a:ea typeface="宋体" panose="02010600030101010101" pitchFamily="2" charset="-122"/>
              </a:rPr>
              <a:t>，如果选择在单位按月享受专项附加扣除政策，是不包括大病医疗扣除的。</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23250" y="36814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专项附加扣除政策的</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操作方法</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远程办税端提交</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9158"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49159"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自行扣</a:t>
            </a:r>
          </a:p>
        </p:txBody>
      </p:sp>
      <p:sp>
        <p:nvSpPr>
          <p:cNvPr id="11" name="圆角矩形 10"/>
          <p:cNvSpPr/>
          <p:nvPr/>
        </p:nvSpPr>
        <p:spPr>
          <a:xfrm>
            <a:off x="720725" y="1866900"/>
            <a:ext cx="7739063" cy="14255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61" name="TextBox 11"/>
          <p:cNvSpPr txBox="1"/>
          <p:nvPr/>
        </p:nvSpPr>
        <p:spPr>
          <a:xfrm>
            <a:off x="971550" y="2139950"/>
            <a:ext cx="7226300" cy="884238"/>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通过远程办税端直接向税务机关提交信息，也直接选择在税务机关办理专项附加扣除的，税务机关会在汇算清缴期内，根据已提交的专项附加扣除信息及纳税申报信息，办理专项附加扣除。</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0765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8150"/>
            <a:ext cx="2447925" cy="201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78" name="文本框 3"/>
          <p:cNvSpPr txBox="1"/>
          <p:nvPr/>
        </p:nvSpPr>
        <p:spPr>
          <a:xfrm>
            <a:off x="411163" y="1930400"/>
            <a:ext cx="1627187" cy="1570038"/>
          </a:xfrm>
          <a:prstGeom prst="rect">
            <a:avLst/>
          </a:prstGeom>
          <a:noFill/>
          <a:ln w="9525">
            <a:noFill/>
          </a:ln>
        </p:spPr>
        <p:txBody>
          <a:bodyPr wrap="none" anchor="t">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02</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0179" name="文本框 4"/>
          <p:cNvSpPr txBox="1"/>
          <p:nvPr/>
        </p:nvSpPr>
        <p:spPr>
          <a:xfrm>
            <a:off x="3103563" y="2481263"/>
            <a:ext cx="4852987" cy="522287"/>
          </a:xfrm>
          <a:prstGeom prst="rect">
            <a:avLst/>
          </a:prstGeom>
          <a:noFill/>
          <a:ln w="9525">
            <a:noFill/>
          </a:ln>
        </p:spPr>
        <p:txBody>
          <a:bodyPr wrap="none" anchor="t">
            <a:spAutoFit/>
          </a:bodyPr>
          <a:lstStyle/>
          <a:p>
            <a:pPr defTabSz="914400"/>
            <a:r>
              <a:rPr lang="zh-CN" altLang="en-US" sz="2800" dirty="0">
                <a:solidFill>
                  <a:srgbClr val="404040"/>
                </a:solidFill>
                <a:latin typeface="微软雅黑" panose="020B0503020204020204" pitchFamily="34" charset="-122"/>
                <a:ea typeface="微软雅黑" panose="020B0503020204020204" pitchFamily="34" charset="-122"/>
              </a:rPr>
              <a:t>新个人所得税法扣缴申报指引</a:t>
            </a:r>
          </a:p>
        </p:txBody>
      </p:sp>
      <p:grpSp>
        <p:nvGrpSpPr>
          <p:cNvPr id="50180" name="组合 29"/>
          <p:cNvGrpSpPr/>
          <p:nvPr/>
        </p:nvGrpSpPr>
        <p:grpSpPr>
          <a:xfrm>
            <a:off x="5697538" y="1851025"/>
            <a:ext cx="431800" cy="433388"/>
            <a:chOff x="6084168" y="1274820"/>
            <a:chExt cx="432048" cy="432834"/>
          </a:xfrm>
        </p:grpSpPr>
        <p:sp>
          <p:nvSpPr>
            <p:cNvPr id="50181" name="椭圆 22"/>
            <p:cNvSpPr/>
            <p:nvPr/>
          </p:nvSpPr>
          <p:spPr>
            <a:xfrm>
              <a:off x="6084168" y="1274820"/>
              <a:ext cx="432048" cy="432834"/>
            </a:xfrm>
            <a:prstGeom prst="ellipse">
              <a:avLst/>
            </a:prstGeom>
            <a:solidFill>
              <a:schemeClr val="accent1"/>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0182" name="Freeform 59"/>
            <p:cNvSpPr/>
            <p:nvPr/>
          </p:nvSpPr>
          <p:spPr>
            <a:xfrm>
              <a:off x="6180302" y="1365898"/>
              <a:ext cx="239780" cy="25067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rect l="0" t="0" r="0" b="0"/>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ln>
          </p:spPr>
          <p:txBody>
            <a:bodyPr/>
            <a:lstStyle/>
            <a:p>
              <a:endParaRPr lang="zh-CN" altLang="en-US"/>
            </a:p>
          </p:txBody>
        </p:sp>
      </p:grpSp>
      <p:grpSp>
        <p:nvGrpSpPr>
          <p:cNvPr id="50183" name="组合 32"/>
          <p:cNvGrpSpPr/>
          <p:nvPr/>
        </p:nvGrpSpPr>
        <p:grpSpPr>
          <a:xfrm>
            <a:off x="4400550" y="1852613"/>
            <a:ext cx="433388" cy="431800"/>
            <a:chOff x="4788024" y="1275213"/>
            <a:chExt cx="432048" cy="432048"/>
          </a:xfrm>
        </p:grpSpPr>
        <p:sp>
          <p:nvSpPr>
            <p:cNvPr id="50184" name="椭圆 65"/>
            <p:cNvSpPr/>
            <p:nvPr/>
          </p:nvSpPr>
          <p:spPr>
            <a:xfrm>
              <a:off x="4788024" y="1275213"/>
              <a:ext cx="432048" cy="432048"/>
            </a:xfrm>
            <a:prstGeom prst="ellipse">
              <a:avLst/>
            </a:prstGeom>
            <a:solidFill>
              <a:srgbClr val="F79600"/>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0185" name="Freeform 110"/>
            <p:cNvSpPr/>
            <p:nvPr/>
          </p:nvSpPr>
          <p:spPr>
            <a:xfrm>
              <a:off x="4891102" y="1366806"/>
              <a:ext cx="250679" cy="248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ln>
          </p:spPr>
          <p:txBody>
            <a:bodyPr/>
            <a:lstStyle/>
            <a:p>
              <a:endParaRPr lang="zh-CN" altLang="en-US"/>
            </a:p>
          </p:txBody>
        </p:sp>
      </p:grpSp>
      <p:grpSp>
        <p:nvGrpSpPr>
          <p:cNvPr id="50186" name="组合 35"/>
          <p:cNvGrpSpPr/>
          <p:nvPr/>
        </p:nvGrpSpPr>
        <p:grpSpPr>
          <a:xfrm>
            <a:off x="5049838" y="1851025"/>
            <a:ext cx="431800" cy="433388"/>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50188" name="Freeform 16"/>
            <p:cNvSpPr/>
            <p:nvPr/>
          </p:nvSpPr>
          <p:spPr>
            <a:xfrm>
              <a:off x="5554420" y="1377705"/>
              <a:ext cx="196183" cy="22706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ln>
          </p:spPr>
          <p:txBody>
            <a:bodyPr/>
            <a:lstStyle/>
            <a:p>
              <a:endParaRPr lang="zh-CN" altLang="en-US"/>
            </a:p>
          </p:txBody>
        </p:sp>
      </p:grpSp>
      <p:grpSp>
        <p:nvGrpSpPr>
          <p:cNvPr id="50189" name="组合 38"/>
          <p:cNvGrpSpPr/>
          <p:nvPr/>
        </p:nvGrpSpPr>
        <p:grpSpPr>
          <a:xfrm>
            <a:off x="3105150" y="1851025"/>
            <a:ext cx="433388" cy="433388"/>
            <a:chOff x="3491880" y="1274820"/>
            <a:chExt cx="432833" cy="432834"/>
          </a:xfrm>
        </p:grpSpPr>
        <p:sp>
          <p:nvSpPr>
            <p:cNvPr id="50190" name="椭圆 16"/>
            <p:cNvSpPr/>
            <p:nvPr/>
          </p:nvSpPr>
          <p:spPr>
            <a:xfrm>
              <a:off x="3491880" y="1274820"/>
              <a:ext cx="432833" cy="432834"/>
            </a:xfrm>
            <a:prstGeom prst="ellipse">
              <a:avLst/>
            </a:prstGeom>
            <a:solidFill>
              <a:schemeClr val="accent1"/>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0191" name="Freeform 75"/>
            <p:cNvSpPr/>
            <p:nvPr/>
          </p:nvSpPr>
          <p:spPr>
            <a:xfrm>
              <a:off x="3583864" y="1385879"/>
              <a:ext cx="248863" cy="210716"/>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ln>
          </p:spPr>
          <p:txBody>
            <a:bodyPr/>
            <a:lstStyle/>
            <a:p>
              <a:endParaRPr lang="zh-CN" altLang="en-US"/>
            </a:p>
          </p:txBody>
        </p:sp>
      </p:grpSp>
      <p:grpSp>
        <p:nvGrpSpPr>
          <p:cNvPr id="50192" name="组合 42"/>
          <p:cNvGrpSpPr/>
          <p:nvPr/>
        </p:nvGrpSpPr>
        <p:grpSpPr>
          <a:xfrm>
            <a:off x="3752850" y="1851025"/>
            <a:ext cx="433388" cy="433388"/>
            <a:chOff x="4139952" y="1274820"/>
            <a:chExt cx="432833" cy="432834"/>
          </a:xfrm>
        </p:grpSpPr>
        <p:sp>
          <p:nvSpPr>
            <p:cNvPr id="50193" name="椭圆 16"/>
            <p:cNvSpPr/>
            <p:nvPr/>
          </p:nvSpPr>
          <p:spPr>
            <a:xfrm>
              <a:off x="4139952" y="1274820"/>
              <a:ext cx="432833" cy="432834"/>
            </a:xfrm>
            <a:prstGeom prst="ellipse">
              <a:avLst/>
            </a:prstGeom>
            <a:solidFill>
              <a:srgbClr val="3992DB"/>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50194" name="Freeform 84"/>
            <p:cNvSpPr/>
            <p:nvPr/>
          </p:nvSpPr>
          <p:spPr>
            <a:xfrm>
              <a:off x="4241546" y="1366806"/>
              <a:ext cx="248863" cy="24886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0" t="0" r="0" b="0"/>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ln>
          </p:spPr>
          <p:txBody>
            <a:bodyPr/>
            <a:lstStyle/>
            <a:p>
              <a:endParaRPr lang="zh-CN" altLang="en-US"/>
            </a:p>
          </p:txBody>
        </p:sp>
      </p:gr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2571750"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主要内容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2230" name="组合 10"/>
          <p:cNvGrpSpPr/>
          <p:nvPr/>
        </p:nvGrpSpPr>
        <p:grpSpPr>
          <a:xfrm>
            <a:off x="250825" y="1130300"/>
            <a:ext cx="2184400" cy="450850"/>
            <a:chOff x="251520" y="1131590"/>
            <a:chExt cx="2183634" cy="451901"/>
          </a:xfrm>
        </p:grpSpPr>
        <p:sp>
          <p:nvSpPr>
            <p:cNvPr id="52231" name="Shape 3883"/>
            <p:cNvSpPr/>
            <p:nvPr/>
          </p:nvSpPr>
          <p:spPr>
            <a:xfrm>
              <a:off x="274163" y="1131590"/>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2232" name="Text Placeholder 5"/>
            <p:cNvSpPr txBox="1"/>
            <p:nvPr/>
          </p:nvSpPr>
          <p:spPr>
            <a:xfrm>
              <a:off x="251520" y="1203598"/>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01 </a:t>
              </a:r>
              <a:r>
                <a:rPr lang="zh-CN" altLang="en-US" sz="1400" b="1" dirty="0">
                  <a:solidFill>
                    <a:srgbClr val="FCFCFC"/>
                  </a:solidFill>
                  <a:latin typeface="微软雅黑" panose="020B0503020204020204" pitchFamily="34" charset="-122"/>
                  <a:ea typeface="微软雅黑" panose="020B0503020204020204" pitchFamily="34" charset="-122"/>
                </a:rPr>
                <a:t>基本情况</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33" name="组合 9"/>
          <p:cNvGrpSpPr/>
          <p:nvPr/>
        </p:nvGrpSpPr>
        <p:grpSpPr>
          <a:xfrm>
            <a:off x="2435225" y="1130300"/>
            <a:ext cx="2184400" cy="450850"/>
            <a:chOff x="1236238" y="1111737"/>
            <a:chExt cx="2183634" cy="451901"/>
          </a:xfrm>
        </p:grpSpPr>
        <p:sp>
          <p:nvSpPr>
            <p:cNvPr id="52234"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2235" name="Text Placeholder 5"/>
            <p:cNvSpPr txBox="1"/>
            <p:nvPr/>
          </p:nvSpPr>
          <p:spPr>
            <a:xfrm>
              <a:off x="1236238" y="1183745"/>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02 </a:t>
              </a:r>
              <a:r>
                <a:rPr lang="zh-CN" altLang="en-US" sz="1400" b="1" dirty="0">
                  <a:solidFill>
                    <a:srgbClr val="FCFCFC"/>
                  </a:solidFill>
                  <a:latin typeface="微软雅黑" panose="020B0503020204020204" pitchFamily="34" charset="-122"/>
                  <a:ea typeface="微软雅黑" panose="020B0503020204020204" pitchFamily="34" charset="-122"/>
                </a:rPr>
                <a:t>扣缴登记</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36" name="组合 62"/>
          <p:cNvGrpSpPr/>
          <p:nvPr/>
        </p:nvGrpSpPr>
        <p:grpSpPr>
          <a:xfrm>
            <a:off x="4619625" y="1130300"/>
            <a:ext cx="2184400" cy="450850"/>
            <a:chOff x="1236238" y="1111737"/>
            <a:chExt cx="2183634" cy="451901"/>
          </a:xfrm>
        </p:grpSpPr>
        <p:sp>
          <p:nvSpPr>
            <p:cNvPr id="52237"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2238" name="Text Placeholder 5"/>
            <p:cNvSpPr txBox="1"/>
            <p:nvPr/>
          </p:nvSpPr>
          <p:spPr>
            <a:xfrm>
              <a:off x="1236238" y="1183745"/>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03 </a:t>
              </a:r>
              <a:r>
                <a:rPr lang="zh-CN" altLang="en-US" sz="1400" b="1" dirty="0">
                  <a:solidFill>
                    <a:srgbClr val="FCFCFC"/>
                  </a:solidFill>
                  <a:latin typeface="微软雅黑" panose="020B0503020204020204" pitchFamily="34" charset="-122"/>
                  <a:ea typeface="微软雅黑" panose="020B0503020204020204" pitchFamily="34" charset="-122"/>
                </a:rPr>
                <a:t>人员信息采集</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39" name="组合 68"/>
          <p:cNvGrpSpPr/>
          <p:nvPr/>
        </p:nvGrpSpPr>
        <p:grpSpPr>
          <a:xfrm>
            <a:off x="6804025" y="1130300"/>
            <a:ext cx="2184400" cy="450850"/>
            <a:chOff x="1236238" y="1111737"/>
            <a:chExt cx="2183634" cy="451901"/>
          </a:xfrm>
        </p:grpSpPr>
        <p:sp>
          <p:nvSpPr>
            <p:cNvPr id="52240"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2241" name="Text Placeholder 5"/>
            <p:cNvSpPr txBox="1"/>
            <p:nvPr/>
          </p:nvSpPr>
          <p:spPr>
            <a:xfrm>
              <a:off x="1236238" y="1183745"/>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04 </a:t>
              </a:r>
              <a:r>
                <a:rPr lang="zh-CN" altLang="en-US" sz="1400" b="1" dirty="0">
                  <a:solidFill>
                    <a:srgbClr val="FCFCFC"/>
                  </a:solidFill>
                  <a:latin typeface="微软雅黑" panose="020B0503020204020204" pitchFamily="34" charset="-122"/>
                  <a:ea typeface="微软雅黑" panose="020B0503020204020204" pitchFamily="34" charset="-122"/>
                </a:rPr>
                <a:t>专项扣除信息采集</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42" name="组合 73"/>
          <p:cNvGrpSpPr/>
          <p:nvPr/>
        </p:nvGrpSpPr>
        <p:grpSpPr>
          <a:xfrm>
            <a:off x="2387600" y="2192338"/>
            <a:ext cx="2184400" cy="450850"/>
            <a:chOff x="1236238" y="1111737"/>
            <a:chExt cx="2183634" cy="451901"/>
          </a:xfrm>
        </p:grpSpPr>
        <p:sp>
          <p:nvSpPr>
            <p:cNvPr id="52243"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2244" name="Text Placeholder 5"/>
            <p:cNvSpPr txBox="1"/>
            <p:nvPr/>
          </p:nvSpPr>
          <p:spPr>
            <a:xfrm>
              <a:off x="1236238" y="1183745"/>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05 </a:t>
              </a:r>
              <a:r>
                <a:rPr lang="zh-CN" altLang="en-US" sz="1400" b="1" dirty="0">
                  <a:solidFill>
                    <a:srgbClr val="FCFCFC"/>
                  </a:solidFill>
                  <a:latin typeface="微软雅黑" panose="020B0503020204020204" pitchFamily="34" charset="-122"/>
                  <a:ea typeface="微软雅黑" panose="020B0503020204020204" pitchFamily="34" charset="-122"/>
                </a:rPr>
                <a:t>税款计算</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45" name="组合 84"/>
          <p:cNvGrpSpPr/>
          <p:nvPr/>
        </p:nvGrpSpPr>
        <p:grpSpPr>
          <a:xfrm>
            <a:off x="4621213" y="2192338"/>
            <a:ext cx="2182812" cy="450850"/>
            <a:chOff x="1236238" y="1111737"/>
            <a:chExt cx="2183634" cy="451901"/>
          </a:xfrm>
        </p:grpSpPr>
        <p:sp>
          <p:nvSpPr>
            <p:cNvPr id="52246"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2247" name="Text Placeholder 5"/>
            <p:cNvSpPr txBox="1"/>
            <p:nvPr/>
          </p:nvSpPr>
          <p:spPr>
            <a:xfrm>
              <a:off x="1236238" y="1183745"/>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06 </a:t>
              </a:r>
              <a:r>
                <a:rPr lang="zh-CN" altLang="en-US" sz="1400" b="1" dirty="0">
                  <a:solidFill>
                    <a:srgbClr val="FCFCFC"/>
                  </a:solidFill>
                  <a:latin typeface="微软雅黑" panose="020B0503020204020204" pitchFamily="34" charset="-122"/>
                  <a:ea typeface="微软雅黑" panose="020B0503020204020204" pitchFamily="34" charset="-122"/>
                </a:rPr>
                <a:t>扣缴申报表填写</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grpSp>
      <p:grpSp>
        <p:nvGrpSpPr>
          <p:cNvPr id="52248" name="组合 87"/>
          <p:cNvGrpSpPr/>
          <p:nvPr/>
        </p:nvGrpSpPr>
        <p:grpSpPr>
          <a:xfrm>
            <a:off x="6780213" y="2192338"/>
            <a:ext cx="2184400" cy="450850"/>
            <a:chOff x="1236238" y="1111737"/>
            <a:chExt cx="2183634" cy="451901"/>
          </a:xfrm>
        </p:grpSpPr>
        <p:sp>
          <p:nvSpPr>
            <p:cNvPr id="52249" name="Shape 3883"/>
            <p:cNvSpPr/>
            <p:nvPr/>
          </p:nvSpPr>
          <p:spPr>
            <a:xfrm>
              <a:off x="1258881" y="1111737"/>
              <a:ext cx="2088983" cy="451901"/>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2250" name="Text Placeholder 5"/>
            <p:cNvSpPr txBox="1"/>
            <p:nvPr/>
          </p:nvSpPr>
          <p:spPr>
            <a:xfrm>
              <a:off x="1236238" y="1183745"/>
              <a:ext cx="2183634" cy="306559"/>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07 </a:t>
              </a:r>
              <a:r>
                <a:rPr lang="zh-CN" altLang="en-US" sz="1400" b="1" dirty="0">
                  <a:solidFill>
                    <a:srgbClr val="FCFCFC"/>
                  </a:solidFill>
                  <a:latin typeface="微软雅黑" panose="020B0503020204020204" pitchFamily="34" charset="-122"/>
                  <a:ea typeface="微软雅黑" panose="020B0503020204020204" pitchFamily="34" charset="-122"/>
                </a:rPr>
                <a:t>扣缴软件上线安排</a:t>
              </a:r>
              <a:r>
                <a:rPr lang="en-US" altLang="zh-CN" sz="1400" b="1" dirty="0">
                  <a:solidFill>
                    <a:srgbClr val="FCFCFC"/>
                  </a:solidFill>
                  <a:latin typeface="微软雅黑" panose="020B0503020204020204" pitchFamily="34" charset="-122"/>
                  <a:ea typeface="微软雅黑" panose="020B0503020204020204" pitchFamily="34" charset="-122"/>
                </a:rPr>
                <a:t> </a:t>
              </a:r>
            </a:p>
          </p:txBody>
        </p:sp>
      </p:grpSp>
      <p:grpSp>
        <p:nvGrpSpPr>
          <p:cNvPr id="52251" name="组合 16"/>
          <p:cNvGrpSpPr/>
          <p:nvPr/>
        </p:nvGrpSpPr>
        <p:grpSpPr>
          <a:xfrm>
            <a:off x="533400" y="3987800"/>
            <a:ext cx="1446213" cy="744538"/>
            <a:chOff x="4888049" y="987575"/>
            <a:chExt cx="5300575" cy="3928394"/>
          </a:xfrm>
        </p:grpSpPr>
        <p:sp>
          <p:nvSpPr>
            <p:cNvPr id="52252" name="Freeform 660"/>
            <p:cNvSpPr/>
            <p:nvPr/>
          </p:nvSpPr>
          <p:spPr>
            <a:xfrm>
              <a:off x="10046957" y="3382725"/>
              <a:ext cx="82638" cy="324837"/>
            </a:xfrm>
            <a:custGeom>
              <a:avLst/>
              <a:gdLst/>
              <a:ahLst/>
              <a:cxnLst>
                <a:cxn ang="0">
                  <a:pos x="1138173243" y="0"/>
                </a:cxn>
                <a:cxn ang="0">
                  <a:pos x="948477774" y="2147483647"/>
                </a:cxn>
                <a:cxn ang="0">
                  <a:pos x="0" y="1648740495"/>
                </a:cxn>
                <a:cxn ang="0">
                  <a:pos x="1138173243" y="0"/>
                </a:cxn>
              </a:cxnLst>
              <a:rect l="0" t="0" r="0" b="0"/>
              <a:pathLst>
                <a:path w="6" h="32">
                  <a:moveTo>
                    <a:pt x="6" y="0"/>
                  </a:moveTo>
                  <a:cubicBezTo>
                    <a:pt x="5" y="32"/>
                    <a:pt x="5" y="32"/>
                    <a:pt x="5" y="32"/>
                  </a:cubicBezTo>
                  <a:cubicBezTo>
                    <a:pt x="5" y="26"/>
                    <a:pt x="4" y="21"/>
                    <a:pt x="0" y="16"/>
                  </a:cubicBezTo>
                  <a:cubicBezTo>
                    <a:pt x="4" y="11"/>
                    <a:pt x="6" y="5"/>
                    <a:pt x="6" y="0"/>
                  </a:cubicBezTo>
                  <a:close/>
                </a:path>
              </a:pathLst>
            </a:custGeom>
            <a:solidFill>
              <a:srgbClr val="005DA2"/>
            </a:solidFill>
            <a:ln w="9525">
              <a:noFill/>
            </a:ln>
          </p:spPr>
          <p:txBody>
            <a:bodyPr/>
            <a:lstStyle/>
            <a:p>
              <a:endParaRPr lang="zh-CN" altLang="en-US"/>
            </a:p>
          </p:txBody>
        </p:sp>
        <p:sp>
          <p:nvSpPr>
            <p:cNvPr id="52253" name="Freeform 661"/>
            <p:cNvSpPr/>
            <p:nvPr/>
          </p:nvSpPr>
          <p:spPr>
            <a:xfrm>
              <a:off x="7148762" y="3534320"/>
              <a:ext cx="2969036" cy="718976"/>
            </a:xfrm>
            <a:custGeom>
              <a:avLst/>
              <a:gdLst/>
              <a:ahLst/>
              <a:cxnLst>
                <a:cxn ang="0">
                  <a:pos x="2147483647" y="2147483647"/>
                </a:cxn>
                <a:cxn ang="0">
                  <a:pos x="2147483647" y="2147483647"/>
                </a:cxn>
                <a:cxn ang="0">
                  <a:pos x="2147483647" y="105494316"/>
                </a:cxn>
                <a:cxn ang="0">
                  <a:pos x="2147483647" y="1793413594"/>
                </a:cxn>
                <a:cxn ang="0">
                  <a:pos x="2147483647" y="2147483647"/>
                </a:cxn>
                <a:cxn ang="0">
                  <a:pos x="0" y="1793413594"/>
                </a:cxn>
                <a:cxn ang="0">
                  <a:pos x="0" y="1687919319"/>
                </a:cxn>
                <a:cxn ang="0">
                  <a:pos x="0" y="1687919319"/>
                </a:cxn>
                <a:cxn ang="0">
                  <a:pos x="1165799753" y="0"/>
                </a:cxn>
                <a:cxn ang="0">
                  <a:pos x="2147483647" y="2147483647"/>
                </a:cxn>
              </a:cxnLst>
              <a:rect l="0" t="0" r="0" b="0"/>
              <a:pathLst>
                <a:path w="213" h="70">
                  <a:moveTo>
                    <a:pt x="44" y="26"/>
                  </a:moveTo>
                  <a:cubicBezTo>
                    <a:pt x="62" y="32"/>
                    <a:pt x="84" y="36"/>
                    <a:pt x="107" y="36"/>
                  </a:cubicBezTo>
                  <a:cubicBezTo>
                    <a:pt x="154" y="36"/>
                    <a:pt x="193" y="21"/>
                    <a:pt x="208" y="1"/>
                  </a:cubicBezTo>
                  <a:cubicBezTo>
                    <a:pt x="212" y="6"/>
                    <a:pt x="213" y="11"/>
                    <a:pt x="213" y="17"/>
                  </a:cubicBezTo>
                  <a:cubicBezTo>
                    <a:pt x="213" y="46"/>
                    <a:pt x="166" y="70"/>
                    <a:pt x="107" y="70"/>
                  </a:cubicBezTo>
                  <a:cubicBezTo>
                    <a:pt x="48" y="70"/>
                    <a:pt x="0" y="46"/>
                    <a:pt x="0" y="17"/>
                  </a:cubicBezTo>
                  <a:cubicBezTo>
                    <a:pt x="0" y="16"/>
                    <a:pt x="0" y="16"/>
                    <a:pt x="0" y="16"/>
                  </a:cubicBezTo>
                  <a:cubicBezTo>
                    <a:pt x="0" y="16"/>
                    <a:pt x="0" y="16"/>
                    <a:pt x="0" y="16"/>
                  </a:cubicBezTo>
                  <a:cubicBezTo>
                    <a:pt x="0" y="10"/>
                    <a:pt x="2" y="5"/>
                    <a:pt x="6" y="0"/>
                  </a:cubicBezTo>
                  <a:cubicBezTo>
                    <a:pt x="13" y="10"/>
                    <a:pt x="26" y="19"/>
                    <a:pt x="44" y="26"/>
                  </a:cubicBezTo>
                  <a:close/>
                </a:path>
              </a:pathLst>
            </a:custGeom>
            <a:solidFill>
              <a:srgbClr val="005DA2"/>
            </a:solidFill>
            <a:ln w="9525">
              <a:noFill/>
            </a:ln>
          </p:spPr>
          <p:txBody>
            <a:bodyPr/>
            <a:lstStyle/>
            <a:p>
              <a:endParaRPr lang="zh-CN" altLang="en-US"/>
            </a:p>
          </p:txBody>
        </p:sp>
        <p:sp>
          <p:nvSpPr>
            <p:cNvPr id="52254" name="Freeform 662"/>
            <p:cNvSpPr/>
            <p:nvPr/>
          </p:nvSpPr>
          <p:spPr>
            <a:xfrm>
              <a:off x="8836920" y="3179161"/>
              <a:ext cx="206595" cy="47645"/>
            </a:xfrm>
            <a:custGeom>
              <a:avLst/>
              <a:gdLst/>
              <a:ahLst/>
              <a:cxnLst>
                <a:cxn ang="0">
                  <a:pos x="0" y="0"/>
                </a:cxn>
                <a:cxn ang="0">
                  <a:pos x="2147483647" y="90801844"/>
                </a:cxn>
                <a:cxn ang="0">
                  <a:pos x="2147483647" y="272405494"/>
                </a:cxn>
                <a:cxn ang="0">
                  <a:pos x="1517564276" y="454009181"/>
                </a:cxn>
                <a:cxn ang="0">
                  <a:pos x="189695535" y="90801844"/>
                </a:cxn>
                <a:cxn ang="0">
                  <a:pos x="0" y="0"/>
                </a:cxn>
              </a:cxnLst>
              <a:rect l="0" t="0" r="0" b="0"/>
              <a:pathLst>
                <a:path w="15" h="5">
                  <a:moveTo>
                    <a:pt x="0" y="0"/>
                  </a:moveTo>
                  <a:cubicBezTo>
                    <a:pt x="5" y="0"/>
                    <a:pt x="10" y="1"/>
                    <a:pt x="15" y="1"/>
                  </a:cubicBezTo>
                  <a:cubicBezTo>
                    <a:pt x="15" y="2"/>
                    <a:pt x="14" y="3"/>
                    <a:pt x="13" y="3"/>
                  </a:cubicBezTo>
                  <a:cubicBezTo>
                    <a:pt x="12" y="4"/>
                    <a:pt x="10" y="5"/>
                    <a:pt x="8" y="5"/>
                  </a:cubicBezTo>
                  <a:cubicBezTo>
                    <a:pt x="4" y="5"/>
                    <a:pt x="2" y="3"/>
                    <a:pt x="1" y="1"/>
                  </a:cubicBezTo>
                  <a:cubicBezTo>
                    <a:pt x="1" y="1"/>
                    <a:pt x="0" y="0"/>
                    <a:pt x="0" y="0"/>
                  </a:cubicBezTo>
                  <a:close/>
                </a:path>
              </a:pathLst>
            </a:custGeom>
            <a:solidFill>
              <a:srgbClr val="58595B"/>
            </a:solidFill>
            <a:ln w="9525">
              <a:noFill/>
            </a:ln>
          </p:spPr>
          <p:txBody>
            <a:bodyPr/>
            <a:lstStyle/>
            <a:p>
              <a:endParaRPr lang="zh-CN" altLang="en-US"/>
            </a:p>
          </p:txBody>
        </p:sp>
        <p:sp>
          <p:nvSpPr>
            <p:cNvPr id="52255" name="Freeform 663"/>
            <p:cNvSpPr/>
            <p:nvPr/>
          </p:nvSpPr>
          <p:spPr>
            <a:xfrm>
              <a:off x="8724763" y="3135849"/>
              <a:ext cx="112158" cy="43314"/>
            </a:xfrm>
            <a:custGeom>
              <a:avLst/>
              <a:gdLst/>
              <a:ahLst/>
              <a:cxnLst>
                <a:cxn ang="0">
                  <a:pos x="1572426809" y="469025595"/>
                </a:cxn>
                <a:cxn ang="0">
                  <a:pos x="0" y="351763739"/>
                </a:cxn>
                <a:cxn ang="0">
                  <a:pos x="0" y="0"/>
                </a:cxn>
                <a:cxn ang="0">
                  <a:pos x="1572426809" y="469025595"/>
                </a:cxn>
              </a:cxnLst>
              <a:rect l="0" t="0" r="0" b="0"/>
              <a:pathLst>
                <a:path w="8" h="4">
                  <a:moveTo>
                    <a:pt x="8" y="4"/>
                  </a:moveTo>
                  <a:cubicBezTo>
                    <a:pt x="6" y="4"/>
                    <a:pt x="3" y="3"/>
                    <a:pt x="0" y="3"/>
                  </a:cubicBezTo>
                  <a:cubicBezTo>
                    <a:pt x="0" y="0"/>
                    <a:pt x="0" y="0"/>
                    <a:pt x="0" y="0"/>
                  </a:cubicBezTo>
                  <a:cubicBezTo>
                    <a:pt x="4" y="1"/>
                    <a:pt x="7" y="2"/>
                    <a:pt x="8" y="4"/>
                  </a:cubicBezTo>
                  <a:close/>
                </a:path>
              </a:pathLst>
            </a:custGeom>
            <a:solidFill>
              <a:srgbClr val="33BFC7"/>
            </a:solidFill>
            <a:ln w="9525">
              <a:noFill/>
            </a:ln>
          </p:spPr>
          <p:txBody>
            <a:bodyPr/>
            <a:lstStyle/>
            <a:p>
              <a:endParaRPr lang="zh-CN" altLang="en-US"/>
            </a:p>
          </p:txBody>
        </p:sp>
        <p:sp>
          <p:nvSpPr>
            <p:cNvPr id="52256" name="Freeform 664"/>
            <p:cNvSpPr/>
            <p:nvPr/>
          </p:nvSpPr>
          <p:spPr>
            <a:xfrm>
              <a:off x="8724763" y="3352409"/>
              <a:ext cx="165273" cy="129932"/>
            </a:xfrm>
            <a:custGeom>
              <a:avLst/>
              <a:gdLst/>
              <a:ahLst/>
              <a:cxnLst>
                <a:cxn ang="0">
                  <a:pos x="0" y="1298640287"/>
                </a:cxn>
                <a:cxn ang="0">
                  <a:pos x="0" y="0"/>
                </a:cxn>
                <a:cxn ang="0">
                  <a:pos x="1707201114" y="199795456"/>
                </a:cxn>
                <a:cxn ang="0">
                  <a:pos x="2147483647" y="599376296"/>
                </a:cxn>
                <a:cxn ang="0">
                  <a:pos x="1707201114" y="1098844909"/>
                </a:cxn>
                <a:cxn ang="0">
                  <a:pos x="0" y="1298640287"/>
                </a:cxn>
              </a:cxnLst>
              <a:rect l="0" t="0" r="0" b="0"/>
              <a:pathLst>
                <a:path w="12" h="13">
                  <a:moveTo>
                    <a:pt x="0" y="13"/>
                  </a:moveTo>
                  <a:cubicBezTo>
                    <a:pt x="0" y="0"/>
                    <a:pt x="0" y="0"/>
                    <a:pt x="0" y="0"/>
                  </a:cubicBezTo>
                  <a:cubicBezTo>
                    <a:pt x="4" y="0"/>
                    <a:pt x="7" y="1"/>
                    <a:pt x="9" y="2"/>
                  </a:cubicBezTo>
                  <a:cubicBezTo>
                    <a:pt x="11" y="3"/>
                    <a:pt x="12" y="5"/>
                    <a:pt x="12" y="6"/>
                  </a:cubicBezTo>
                  <a:cubicBezTo>
                    <a:pt x="12" y="8"/>
                    <a:pt x="11" y="9"/>
                    <a:pt x="9" y="11"/>
                  </a:cubicBezTo>
                  <a:cubicBezTo>
                    <a:pt x="7" y="12"/>
                    <a:pt x="4" y="13"/>
                    <a:pt x="0" y="13"/>
                  </a:cubicBezTo>
                  <a:close/>
                </a:path>
              </a:pathLst>
            </a:custGeom>
            <a:solidFill>
              <a:srgbClr val="33BFC7"/>
            </a:solidFill>
            <a:ln w="9525">
              <a:noFill/>
            </a:ln>
          </p:spPr>
          <p:txBody>
            <a:bodyPr/>
            <a:lstStyle/>
            <a:p>
              <a:endParaRPr lang="zh-CN" altLang="en-US"/>
            </a:p>
          </p:txBody>
        </p:sp>
        <p:sp>
          <p:nvSpPr>
            <p:cNvPr id="52257" name="Freeform 665"/>
            <p:cNvSpPr/>
            <p:nvPr/>
          </p:nvSpPr>
          <p:spPr>
            <a:xfrm>
              <a:off x="8512269" y="3135849"/>
              <a:ext cx="112158" cy="30316"/>
            </a:xfrm>
            <a:custGeom>
              <a:avLst/>
              <a:gdLst/>
              <a:ahLst/>
              <a:cxnLst>
                <a:cxn ang="0">
                  <a:pos x="1572426809" y="0"/>
                </a:cxn>
                <a:cxn ang="0">
                  <a:pos x="1572426809" y="306353267"/>
                </a:cxn>
                <a:cxn ang="0">
                  <a:pos x="0" y="306353267"/>
                </a:cxn>
                <a:cxn ang="0">
                  <a:pos x="196556856" y="204238906"/>
                </a:cxn>
                <a:cxn ang="0">
                  <a:pos x="1572426809" y="0"/>
                </a:cxn>
              </a:cxnLst>
              <a:rect l="0" t="0" r="0" b="0"/>
              <a:pathLst>
                <a:path w="8" h="3">
                  <a:moveTo>
                    <a:pt x="8" y="0"/>
                  </a:moveTo>
                  <a:cubicBezTo>
                    <a:pt x="8" y="3"/>
                    <a:pt x="8" y="3"/>
                    <a:pt x="8" y="3"/>
                  </a:cubicBezTo>
                  <a:cubicBezTo>
                    <a:pt x="5" y="3"/>
                    <a:pt x="2" y="3"/>
                    <a:pt x="0" y="3"/>
                  </a:cubicBezTo>
                  <a:cubicBezTo>
                    <a:pt x="0" y="3"/>
                    <a:pt x="0" y="3"/>
                    <a:pt x="1" y="2"/>
                  </a:cubicBezTo>
                  <a:cubicBezTo>
                    <a:pt x="3" y="1"/>
                    <a:pt x="5" y="1"/>
                    <a:pt x="8" y="0"/>
                  </a:cubicBezTo>
                  <a:close/>
                </a:path>
              </a:pathLst>
            </a:custGeom>
            <a:solidFill>
              <a:srgbClr val="33BFC7"/>
            </a:solidFill>
            <a:ln w="9525">
              <a:noFill/>
            </a:ln>
          </p:spPr>
          <p:txBody>
            <a:bodyPr/>
            <a:lstStyle/>
            <a:p>
              <a:endParaRPr lang="zh-CN" altLang="en-US"/>
            </a:p>
          </p:txBody>
        </p:sp>
        <p:sp>
          <p:nvSpPr>
            <p:cNvPr id="52258" name="Freeform 666"/>
            <p:cNvSpPr/>
            <p:nvPr/>
          </p:nvSpPr>
          <p:spPr>
            <a:xfrm>
              <a:off x="8500465" y="3166169"/>
              <a:ext cx="123956" cy="90955"/>
            </a:xfrm>
            <a:custGeom>
              <a:avLst/>
              <a:gdLst/>
              <a:ahLst/>
              <a:cxnLst>
                <a:cxn ang="0">
                  <a:pos x="1707231922" y="919201262"/>
                </a:cxn>
                <a:cxn ang="0">
                  <a:pos x="379387944" y="714936631"/>
                </a:cxn>
                <a:cxn ang="0">
                  <a:pos x="0" y="306397026"/>
                </a:cxn>
                <a:cxn ang="0">
                  <a:pos x="189693972" y="0"/>
                </a:cxn>
                <a:cxn ang="0">
                  <a:pos x="1707231922" y="0"/>
                </a:cxn>
                <a:cxn ang="0">
                  <a:pos x="1707231922" y="919201262"/>
                </a:cxn>
              </a:cxnLst>
              <a:rect l="0" t="0" r="0" b="0"/>
              <a:pathLst>
                <a:path w="9" h="9">
                  <a:moveTo>
                    <a:pt x="9" y="9"/>
                  </a:moveTo>
                  <a:cubicBezTo>
                    <a:pt x="6" y="8"/>
                    <a:pt x="4" y="7"/>
                    <a:pt x="2" y="7"/>
                  </a:cubicBezTo>
                  <a:cubicBezTo>
                    <a:pt x="0" y="6"/>
                    <a:pt x="0" y="5"/>
                    <a:pt x="0" y="3"/>
                  </a:cubicBezTo>
                  <a:cubicBezTo>
                    <a:pt x="0" y="2"/>
                    <a:pt x="0" y="1"/>
                    <a:pt x="1" y="0"/>
                  </a:cubicBezTo>
                  <a:cubicBezTo>
                    <a:pt x="3" y="0"/>
                    <a:pt x="6" y="0"/>
                    <a:pt x="9" y="0"/>
                  </a:cubicBezTo>
                  <a:lnTo>
                    <a:pt x="9" y="9"/>
                  </a:lnTo>
                  <a:close/>
                </a:path>
              </a:pathLst>
            </a:custGeom>
            <a:solidFill>
              <a:srgbClr val="33BFC7"/>
            </a:solidFill>
            <a:ln w="9525">
              <a:noFill/>
            </a:ln>
          </p:spPr>
          <p:txBody>
            <a:bodyPr/>
            <a:lstStyle/>
            <a:p>
              <a:endParaRPr lang="zh-CN" altLang="en-US"/>
            </a:p>
          </p:txBody>
        </p:sp>
        <p:sp>
          <p:nvSpPr>
            <p:cNvPr id="52259" name="Freeform 667"/>
            <p:cNvSpPr/>
            <p:nvPr/>
          </p:nvSpPr>
          <p:spPr>
            <a:xfrm>
              <a:off x="8305683" y="3014574"/>
              <a:ext cx="737832" cy="173246"/>
            </a:xfrm>
            <a:custGeom>
              <a:avLst/>
              <a:gdLst/>
              <a:ahLst/>
              <a:cxnLst>
                <a:cxn ang="0">
                  <a:pos x="0" y="1765539640"/>
                </a:cxn>
                <a:cxn ang="0">
                  <a:pos x="1162823332" y="1038548477"/>
                </a:cxn>
                <a:cxn ang="0">
                  <a:pos x="2147483647" y="623135169"/>
                </a:cxn>
                <a:cxn ang="0">
                  <a:pos x="2147483647" y="311567584"/>
                </a:cxn>
                <a:cxn ang="0">
                  <a:pos x="2147483647" y="0"/>
                </a:cxn>
                <a:cxn ang="0">
                  <a:pos x="2147483647" y="311567584"/>
                </a:cxn>
                <a:cxn ang="0">
                  <a:pos x="2147483647" y="623135169"/>
                </a:cxn>
                <a:cxn ang="0">
                  <a:pos x="2147483647" y="830846998"/>
                </a:cxn>
                <a:cxn ang="0">
                  <a:pos x="2147483647" y="1142404312"/>
                </a:cxn>
                <a:cxn ang="0">
                  <a:pos x="2147483647" y="1453972135"/>
                </a:cxn>
                <a:cxn ang="0">
                  <a:pos x="2147483647" y="1765539640"/>
                </a:cxn>
                <a:cxn ang="0">
                  <a:pos x="2147483647" y="1765539640"/>
                </a:cxn>
                <a:cxn ang="0">
                  <a:pos x="2147483647" y="1661683805"/>
                </a:cxn>
                <a:cxn ang="0">
                  <a:pos x="2147483647" y="1246260147"/>
                </a:cxn>
                <a:cxn ang="0">
                  <a:pos x="2147483647" y="1557827970"/>
                </a:cxn>
                <a:cxn ang="0">
                  <a:pos x="2147483647" y="1557827970"/>
                </a:cxn>
                <a:cxn ang="0">
                  <a:pos x="2147483647" y="1557827970"/>
                </a:cxn>
                <a:cxn ang="0">
                  <a:pos x="2147483647" y="1246260147"/>
                </a:cxn>
                <a:cxn ang="0">
                  <a:pos x="2147483647" y="1453972135"/>
                </a:cxn>
                <a:cxn ang="0">
                  <a:pos x="2147483647" y="1557827970"/>
                </a:cxn>
                <a:cxn ang="0">
                  <a:pos x="0" y="1765539640"/>
                </a:cxn>
              </a:cxnLst>
              <a:rect l="0" t="0" r="0" b="0"/>
              <a:pathLst>
                <a:path w="53" h="17">
                  <a:moveTo>
                    <a:pt x="0" y="17"/>
                  </a:moveTo>
                  <a:cubicBezTo>
                    <a:pt x="1" y="14"/>
                    <a:pt x="3" y="12"/>
                    <a:pt x="6" y="10"/>
                  </a:cubicBezTo>
                  <a:cubicBezTo>
                    <a:pt x="10" y="8"/>
                    <a:pt x="16" y="7"/>
                    <a:pt x="23" y="6"/>
                  </a:cubicBezTo>
                  <a:cubicBezTo>
                    <a:pt x="23" y="3"/>
                    <a:pt x="23" y="3"/>
                    <a:pt x="23" y="3"/>
                  </a:cubicBezTo>
                  <a:cubicBezTo>
                    <a:pt x="23" y="1"/>
                    <a:pt x="25" y="0"/>
                    <a:pt x="27" y="0"/>
                  </a:cubicBezTo>
                  <a:cubicBezTo>
                    <a:pt x="29" y="0"/>
                    <a:pt x="30" y="1"/>
                    <a:pt x="30" y="3"/>
                  </a:cubicBezTo>
                  <a:cubicBezTo>
                    <a:pt x="30" y="6"/>
                    <a:pt x="30" y="6"/>
                    <a:pt x="30" y="6"/>
                  </a:cubicBezTo>
                  <a:cubicBezTo>
                    <a:pt x="34" y="6"/>
                    <a:pt x="38" y="7"/>
                    <a:pt x="40" y="8"/>
                  </a:cubicBezTo>
                  <a:cubicBezTo>
                    <a:pt x="43" y="8"/>
                    <a:pt x="46" y="9"/>
                    <a:pt x="48" y="11"/>
                  </a:cubicBezTo>
                  <a:cubicBezTo>
                    <a:pt x="49" y="12"/>
                    <a:pt x="51" y="13"/>
                    <a:pt x="52" y="14"/>
                  </a:cubicBezTo>
                  <a:cubicBezTo>
                    <a:pt x="52" y="15"/>
                    <a:pt x="53" y="16"/>
                    <a:pt x="53" y="17"/>
                  </a:cubicBezTo>
                  <a:cubicBezTo>
                    <a:pt x="53" y="17"/>
                    <a:pt x="53" y="17"/>
                    <a:pt x="53" y="17"/>
                  </a:cubicBezTo>
                  <a:cubicBezTo>
                    <a:pt x="48" y="17"/>
                    <a:pt x="43" y="16"/>
                    <a:pt x="38" y="16"/>
                  </a:cubicBezTo>
                  <a:cubicBezTo>
                    <a:pt x="37" y="14"/>
                    <a:pt x="34" y="13"/>
                    <a:pt x="30" y="12"/>
                  </a:cubicBezTo>
                  <a:cubicBezTo>
                    <a:pt x="30" y="15"/>
                    <a:pt x="30" y="15"/>
                    <a:pt x="30" y="15"/>
                  </a:cubicBezTo>
                  <a:cubicBezTo>
                    <a:pt x="28" y="15"/>
                    <a:pt x="26" y="15"/>
                    <a:pt x="24" y="15"/>
                  </a:cubicBezTo>
                  <a:cubicBezTo>
                    <a:pt x="24" y="15"/>
                    <a:pt x="23" y="15"/>
                    <a:pt x="23" y="15"/>
                  </a:cubicBezTo>
                  <a:cubicBezTo>
                    <a:pt x="23" y="12"/>
                    <a:pt x="23" y="12"/>
                    <a:pt x="23" y="12"/>
                  </a:cubicBezTo>
                  <a:cubicBezTo>
                    <a:pt x="20" y="13"/>
                    <a:pt x="18" y="13"/>
                    <a:pt x="16" y="14"/>
                  </a:cubicBezTo>
                  <a:cubicBezTo>
                    <a:pt x="15" y="15"/>
                    <a:pt x="15" y="15"/>
                    <a:pt x="15" y="15"/>
                  </a:cubicBezTo>
                  <a:cubicBezTo>
                    <a:pt x="10" y="16"/>
                    <a:pt x="5" y="16"/>
                    <a:pt x="0" y="17"/>
                  </a:cubicBezTo>
                  <a:close/>
                </a:path>
              </a:pathLst>
            </a:custGeom>
            <a:solidFill>
              <a:srgbClr val="58595B"/>
            </a:solidFill>
            <a:ln w="9525">
              <a:noFill/>
            </a:ln>
          </p:spPr>
          <p:txBody>
            <a:bodyPr/>
            <a:lstStyle/>
            <a:p>
              <a:endParaRPr lang="zh-CN" altLang="en-US"/>
            </a:p>
          </p:txBody>
        </p:sp>
        <p:sp>
          <p:nvSpPr>
            <p:cNvPr id="52260" name="Freeform 668"/>
            <p:cNvSpPr/>
            <p:nvPr/>
          </p:nvSpPr>
          <p:spPr>
            <a:xfrm>
              <a:off x="7520626" y="3166169"/>
              <a:ext cx="2237103" cy="60636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901248463"/>
                </a:cxn>
                <a:cxn ang="0">
                  <a:pos x="2147483647" y="1478754657"/>
                </a:cxn>
                <a:cxn ang="0">
                  <a:pos x="2147483647" y="1267502294"/>
                </a:cxn>
                <a:cxn ang="0">
                  <a:pos x="2147483647" y="1056250252"/>
                </a:cxn>
                <a:cxn ang="0">
                  <a:pos x="2147483647" y="0"/>
                </a:cxn>
                <a:cxn ang="0">
                  <a:pos x="2147483647" y="105620922"/>
                </a:cxn>
                <a:cxn ang="0">
                  <a:pos x="2147483647" y="211252122"/>
                </a:cxn>
                <a:cxn ang="0">
                  <a:pos x="2147483647" y="633746008"/>
                </a:cxn>
                <a:cxn ang="0">
                  <a:pos x="2147483647" y="422504244"/>
                </a:cxn>
                <a:cxn ang="0">
                  <a:pos x="2147483647" y="211252122"/>
                </a:cxn>
                <a:cxn ang="0">
                  <a:pos x="2147483647" y="2006879623"/>
                </a:cxn>
                <a:cxn ang="0">
                  <a:pos x="2147483647" y="2006879623"/>
                </a:cxn>
                <a:cxn ang="0">
                  <a:pos x="2147483647" y="2147483647"/>
                </a:cxn>
                <a:cxn ang="0">
                  <a:pos x="0" y="2006879623"/>
                </a:cxn>
                <a:cxn ang="0">
                  <a:pos x="0" y="1901248463"/>
                </a:cxn>
                <a:cxn ang="0">
                  <a:pos x="2147483647" y="211252122"/>
                </a:cxn>
                <a:cxn ang="0">
                  <a:pos x="2147483647" y="422504244"/>
                </a:cxn>
                <a:cxn ang="0">
                  <a:pos x="2147483647" y="1056250252"/>
                </a:cxn>
                <a:cxn ang="0">
                  <a:pos x="2147483647" y="1478754657"/>
                </a:cxn>
                <a:cxn ang="0">
                  <a:pos x="2147483647" y="1795627581"/>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60" h="59">
                  <a:moveTo>
                    <a:pt x="61" y="21"/>
                  </a:moveTo>
                  <a:cubicBezTo>
                    <a:pt x="59" y="21"/>
                    <a:pt x="57" y="21"/>
                    <a:pt x="56" y="22"/>
                  </a:cubicBezTo>
                  <a:cubicBezTo>
                    <a:pt x="55" y="22"/>
                    <a:pt x="54" y="23"/>
                    <a:pt x="54" y="24"/>
                  </a:cubicBezTo>
                  <a:cubicBezTo>
                    <a:pt x="54" y="26"/>
                    <a:pt x="54" y="27"/>
                    <a:pt x="55" y="28"/>
                  </a:cubicBezTo>
                  <a:cubicBezTo>
                    <a:pt x="57" y="30"/>
                    <a:pt x="58" y="31"/>
                    <a:pt x="60" y="32"/>
                  </a:cubicBezTo>
                  <a:cubicBezTo>
                    <a:pt x="62" y="34"/>
                    <a:pt x="65" y="35"/>
                    <a:pt x="68" y="35"/>
                  </a:cubicBezTo>
                  <a:cubicBezTo>
                    <a:pt x="71" y="36"/>
                    <a:pt x="75" y="37"/>
                    <a:pt x="79" y="37"/>
                  </a:cubicBezTo>
                  <a:cubicBezTo>
                    <a:pt x="79" y="45"/>
                    <a:pt x="79" y="45"/>
                    <a:pt x="79" y="45"/>
                  </a:cubicBezTo>
                  <a:cubicBezTo>
                    <a:pt x="79" y="46"/>
                    <a:pt x="80" y="47"/>
                    <a:pt x="80" y="47"/>
                  </a:cubicBezTo>
                  <a:cubicBezTo>
                    <a:pt x="81" y="48"/>
                    <a:pt x="82" y="48"/>
                    <a:pt x="83" y="48"/>
                  </a:cubicBezTo>
                  <a:cubicBezTo>
                    <a:pt x="84" y="48"/>
                    <a:pt x="85" y="48"/>
                    <a:pt x="86" y="47"/>
                  </a:cubicBezTo>
                  <a:cubicBezTo>
                    <a:pt x="86" y="47"/>
                    <a:pt x="86" y="46"/>
                    <a:pt x="86" y="45"/>
                  </a:cubicBezTo>
                  <a:cubicBezTo>
                    <a:pt x="86" y="37"/>
                    <a:pt x="86" y="37"/>
                    <a:pt x="86" y="37"/>
                  </a:cubicBezTo>
                  <a:cubicBezTo>
                    <a:pt x="92" y="37"/>
                    <a:pt x="96" y="36"/>
                    <a:pt x="100" y="35"/>
                  </a:cubicBezTo>
                  <a:cubicBezTo>
                    <a:pt x="104" y="33"/>
                    <a:pt x="107" y="32"/>
                    <a:pt x="108" y="30"/>
                  </a:cubicBezTo>
                  <a:cubicBezTo>
                    <a:pt x="110" y="28"/>
                    <a:pt x="111" y="26"/>
                    <a:pt x="111" y="23"/>
                  </a:cubicBezTo>
                  <a:cubicBezTo>
                    <a:pt x="111" y="22"/>
                    <a:pt x="111" y="20"/>
                    <a:pt x="110" y="18"/>
                  </a:cubicBezTo>
                  <a:cubicBezTo>
                    <a:pt x="108" y="17"/>
                    <a:pt x="107" y="15"/>
                    <a:pt x="104" y="14"/>
                  </a:cubicBezTo>
                  <a:cubicBezTo>
                    <a:pt x="102" y="13"/>
                    <a:pt x="100" y="12"/>
                    <a:pt x="97" y="12"/>
                  </a:cubicBezTo>
                  <a:cubicBezTo>
                    <a:pt x="94" y="11"/>
                    <a:pt x="91" y="11"/>
                    <a:pt x="86" y="10"/>
                  </a:cubicBezTo>
                  <a:cubicBezTo>
                    <a:pt x="86" y="0"/>
                    <a:pt x="86" y="0"/>
                    <a:pt x="86" y="0"/>
                  </a:cubicBezTo>
                  <a:cubicBezTo>
                    <a:pt x="89" y="0"/>
                    <a:pt x="92" y="1"/>
                    <a:pt x="94" y="1"/>
                  </a:cubicBezTo>
                  <a:cubicBezTo>
                    <a:pt x="94" y="1"/>
                    <a:pt x="95" y="2"/>
                    <a:pt x="95" y="2"/>
                  </a:cubicBezTo>
                  <a:cubicBezTo>
                    <a:pt x="96" y="4"/>
                    <a:pt x="98" y="6"/>
                    <a:pt x="102" y="6"/>
                  </a:cubicBezTo>
                  <a:cubicBezTo>
                    <a:pt x="104" y="6"/>
                    <a:pt x="106" y="5"/>
                    <a:pt x="107" y="4"/>
                  </a:cubicBezTo>
                  <a:cubicBezTo>
                    <a:pt x="108" y="4"/>
                    <a:pt x="109" y="3"/>
                    <a:pt x="109" y="2"/>
                  </a:cubicBezTo>
                  <a:cubicBezTo>
                    <a:pt x="129" y="5"/>
                    <a:pt x="147" y="11"/>
                    <a:pt x="160" y="19"/>
                  </a:cubicBezTo>
                  <a:cubicBezTo>
                    <a:pt x="160" y="19"/>
                    <a:pt x="160" y="19"/>
                    <a:pt x="160" y="19"/>
                  </a:cubicBezTo>
                  <a:cubicBezTo>
                    <a:pt x="160" y="41"/>
                    <a:pt x="124" y="59"/>
                    <a:pt x="80" y="59"/>
                  </a:cubicBezTo>
                  <a:cubicBezTo>
                    <a:pt x="36" y="59"/>
                    <a:pt x="0" y="41"/>
                    <a:pt x="0" y="19"/>
                  </a:cubicBezTo>
                  <a:cubicBezTo>
                    <a:pt x="0" y="19"/>
                    <a:pt x="0" y="18"/>
                    <a:pt x="0" y="18"/>
                  </a:cubicBezTo>
                  <a:cubicBezTo>
                    <a:pt x="15" y="10"/>
                    <a:pt x="34" y="4"/>
                    <a:pt x="56" y="2"/>
                  </a:cubicBezTo>
                  <a:cubicBezTo>
                    <a:pt x="56" y="2"/>
                    <a:pt x="56" y="3"/>
                    <a:pt x="56" y="4"/>
                  </a:cubicBezTo>
                  <a:cubicBezTo>
                    <a:pt x="56" y="6"/>
                    <a:pt x="57" y="9"/>
                    <a:pt x="59" y="10"/>
                  </a:cubicBezTo>
                  <a:cubicBezTo>
                    <a:pt x="61" y="12"/>
                    <a:pt x="64" y="13"/>
                    <a:pt x="67" y="14"/>
                  </a:cubicBezTo>
                  <a:cubicBezTo>
                    <a:pt x="70" y="15"/>
                    <a:pt x="75" y="16"/>
                    <a:pt x="79" y="17"/>
                  </a:cubicBezTo>
                  <a:cubicBezTo>
                    <a:pt x="79" y="31"/>
                    <a:pt x="79" y="31"/>
                    <a:pt x="79" y="31"/>
                  </a:cubicBezTo>
                  <a:cubicBezTo>
                    <a:pt x="77" y="30"/>
                    <a:pt x="75" y="30"/>
                    <a:pt x="74" y="29"/>
                  </a:cubicBezTo>
                  <a:cubicBezTo>
                    <a:pt x="72" y="28"/>
                    <a:pt x="71" y="28"/>
                    <a:pt x="70" y="27"/>
                  </a:cubicBezTo>
                  <a:cubicBezTo>
                    <a:pt x="69" y="26"/>
                    <a:pt x="69" y="25"/>
                    <a:pt x="68" y="23"/>
                  </a:cubicBezTo>
                  <a:cubicBezTo>
                    <a:pt x="67" y="22"/>
                    <a:pt x="66" y="22"/>
                    <a:pt x="65" y="21"/>
                  </a:cubicBezTo>
                  <a:cubicBezTo>
                    <a:pt x="64" y="21"/>
                    <a:pt x="63" y="21"/>
                    <a:pt x="61" y="21"/>
                  </a:cubicBezTo>
                  <a:close/>
                </a:path>
              </a:pathLst>
            </a:custGeom>
            <a:solidFill>
              <a:schemeClr val="accent1"/>
            </a:solidFill>
            <a:ln w="9525">
              <a:noFill/>
            </a:ln>
          </p:spPr>
          <p:txBody>
            <a:bodyPr/>
            <a:lstStyle/>
            <a:p>
              <a:endParaRPr lang="zh-CN" altLang="en-US"/>
            </a:p>
          </p:txBody>
        </p:sp>
        <p:sp>
          <p:nvSpPr>
            <p:cNvPr id="52261" name="Freeform 669"/>
            <p:cNvSpPr>
              <a:spLocks noEditPoints="1"/>
            </p:cNvSpPr>
            <p:nvPr/>
          </p:nvSpPr>
          <p:spPr>
            <a:xfrm>
              <a:off x="8276164" y="3166169"/>
              <a:ext cx="796861" cy="493757"/>
            </a:xfrm>
            <a:custGeom>
              <a:avLst/>
              <a:gdLst/>
              <a:ahLst/>
              <a:cxnLst>
                <a:cxn ang="0">
                  <a:pos x="2147483647" y="1904657378"/>
                </a:cxn>
                <a:cxn ang="0">
                  <a:pos x="2147483647" y="2147483647"/>
                </a:cxn>
                <a:cxn ang="0">
                  <a:pos x="2147483647" y="2147483647"/>
                </a:cxn>
                <a:cxn ang="0">
                  <a:pos x="2147483647" y="2147483647"/>
                </a:cxn>
                <a:cxn ang="0">
                  <a:pos x="2147483647" y="2116283619"/>
                </a:cxn>
                <a:cxn ang="0">
                  <a:pos x="2147483647" y="1904657378"/>
                </a:cxn>
                <a:cxn ang="0">
                  <a:pos x="390881295" y="211626321"/>
                </a:cxn>
                <a:cxn ang="0">
                  <a:pos x="2147483647" y="0"/>
                </a:cxn>
                <a:cxn ang="0">
                  <a:pos x="2147483647" y="317444584"/>
                </a:cxn>
                <a:cxn ang="0">
                  <a:pos x="2147483647" y="740697306"/>
                </a:cxn>
                <a:cxn ang="0">
                  <a:pos x="2147483647" y="952323546"/>
                </a:cxn>
                <a:cxn ang="0">
                  <a:pos x="2147483647" y="0"/>
                </a:cxn>
                <a:cxn ang="0">
                  <a:pos x="2147483647" y="0"/>
                </a:cxn>
                <a:cxn ang="0">
                  <a:pos x="2147483647" y="0"/>
                </a:cxn>
                <a:cxn ang="0">
                  <a:pos x="2147483647" y="1058141809"/>
                </a:cxn>
                <a:cxn ang="0">
                  <a:pos x="2147483647" y="1269768050"/>
                </a:cxn>
                <a:cxn ang="0">
                  <a:pos x="2147483647" y="1481394611"/>
                </a:cxn>
                <a:cxn ang="0">
                  <a:pos x="2147483647" y="1904657378"/>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72643995" y="2147483647"/>
                </a:cxn>
                <a:cxn ang="0">
                  <a:pos x="195440648" y="2147483647"/>
                </a:cxn>
                <a:cxn ang="0">
                  <a:pos x="0" y="2147483647"/>
                </a:cxn>
                <a:cxn ang="0">
                  <a:pos x="390881295" y="2147483647"/>
                </a:cxn>
                <a:cxn ang="0">
                  <a:pos x="1368084587" y="2147483647"/>
                </a:cxn>
                <a:cxn ang="0">
                  <a:pos x="2147483647" y="2147483647"/>
                </a:cxn>
                <a:cxn ang="0">
                  <a:pos x="2147483647" y="2147483647"/>
                </a:cxn>
                <a:cxn ang="0">
                  <a:pos x="2147483647" y="2147483647"/>
                </a:cxn>
                <a:cxn ang="0">
                  <a:pos x="2147483647" y="2147483647"/>
                </a:cxn>
                <a:cxn ang="0">
                  <a:pos x="2147483647" y="2147483647"/>
                </a:cxn>
                <a:cxn ang="0">
                  <a:pos x="2147483647" y="1798839115"/>
                </a:cxn>
                <a:cxn ang="0">
                  <a:pos x="2147483647" y="1481394611"/>
                </a:cxn>
                <a:cxn ang="0">
                  <a:pos x="977203402" y="1058141809"/>
                </a:cxn>
                <a:cxn ang="0">
                  <a:pos x="390881295" y="423252641"/>
                </a:cxn>
                <a:cxn ang="0">
                  <a:pos x="390881295" y="211626321"/>
                </a:cxn>
              </a:cxnLst>
              <a:rect l="0" t="0" r="0" b="0"/>
              <a:pathLst>
                <a:path w="57" h="48">
                  <a:moveTo>
                    <a:pt x="32" y="18"/>
                  </a:moveTo>
                  <a:cubicBezTo>
                    <a:pt x="32" y="31"/>
                    <a:pt x="32" y="31"/>
                    <a:pt x="32" y="31"/>
                  </a:cubicBezTo>
                  <a:cubicBezTo>
                    <a:pt x="36" y="31"/>
                    <a:pt x="39" y="30"/>
                    <a:pt x="41" y="29"/>
                  </a:cubicBezTo>
                  <a:cubicBezTo>
                    <a:pt x="43" y="27"/>
                    <a:pt x="44" y="26"/>
                    <a:pt x="44" y="24"/>
                  </a:cubicBezTo>
                  <a:cubicBezTo>
                    <a:pt x="44" y="23"/>
                    <a:pt x="43" y="21"/>
                    <a:pt x="41" y="20"/>
                  </a:cubicBezTo>
                  <a:cubicBezTo>
                    <a:pt x="39" y="19"/>
                    <a:pt x="36" y="18"/>
                    <a:pt x="32" y="18"/>
                  </a:cubicBezTo>
                  <a:close/>
                  <a:moveTo>
                    <a:pt x="2" y="2"/>
                  </a:moveTo>
                  <a:cubicBezTo>
                    <a:pt x="7" y="1"/>
                    <a:pt x="12" y="1"/>
                    <a:pt x="17" y="0"/>
                  </a:cubicBezTo>
                  <a:cubicBezTo>
                    <a:pt x="16" y="1"/>
                    <a:pt x="16" y="2"/>
                    <a:pt x="16" y="3"/>
                  </a:cubicBezTo>
                  <a:cubicBezTo>
                    <a:pt x="16" y="5"/>
                    <a:pt x="16" y="6"/>
                    <a:pt x="18" y="7"/>
                  </a:cubicBezTo>
                  <a:cubicBezTo>
                    <a:pt x="20" y="7"/>
                    <a:pt x="22" y="8"/>
                    <a:pt x="25" y="9"/>
                  </a:cubicBezTo>
                  <a:cubicBezTo>
                    <a:pt x="25" y="0"/>
                    <a:pt x="25" y="0"/>
                    <a:pt x="25" y="0"/>
                  </a:cubicBezTo>
                  <a:cubicBezTo>
                    <a:pt x="25" y="0"/>
                    <a:pt x="26" y="0"/>
                    <a:pt x="26" y="0"/>
                  </a:cubicBezTo>
                  <a:cubicBezTo>
                    <a:pt x="28" y="0"/>
                    <a:pt x="30" y="0"/>
                    <a:pt x="32" y="0"/>
                  </a:cubicBezTo>
                  <a:cubicBezTo>
                    <a:pt x="32" y="10"/>
                    <a:pt x="32" y="10"/>
                    <a:pt x="32" y="10"/>
                  </a:cubicBezTo>
                  <a:cubicBezTo>
                    <a:pt x="37" y="11"/>
                    <a:pt x="40" y="11"/>
                    <a:pt x="43" y="12"/>
                  </a:cubicBezTo>
                  <a:cubicBezTo>
                    <a:pt x="46" y="12"/>
                    <a:pt x="48" y="13"/>
                    <a:pt x="50" y="14"/>
                  </a:cubicBezTo>
                  <a:cubicBezTo>
                    <a:pt x="53" y="15"/>
                    <a:pt x="54" y="17"/>
                    <a:pt x="56" y="18"/>
                  </a:cubicBezTo>
                  <a:cubicBezTo>
                    <a:pt x="57" y="20"/>
                    <a:pt x="57" y="22"/>
                    <a:pt x="57" y="23"/>
                  </a:cubicBezTo>
                  <a:cubicBezTo>
                    <a:pt x="57" y="26"/>
                    <a:pt x="56" y="28"/>
                    <a:pt x="54" y="30"/>
                  </a:cubicBezTo>
                  <a:cubicBezTo>
                    <a:pt x="53" y="32"/>
                    <a:pt x="50" y="33"/>
                    <a:pt x="46" y="35"/>
                  </a:cubicBezTo>
                  <a:cubicBezTo>
                    <a:pt x="42" y="36"/>
                    <a:pt x="38" y="37"/>
                    <a:pt x="32" y="37"/>
                  </a:cubicBezTo>
                  <a:cubicBezTo>
                    <a:pt x="32" y="45"/>
                    <a:pt x="32" y="45"/>
                    <a:pt x="32" y="45"/>
                  </a:cubicBezTo>
                  <a:cubicBezTo>
                    <a:pt x="32" y="46"/>
                    <a:pt x="32" y="47"/>
                    <a:pt x="32" y="47"/>
                  </a:cubicBezTo>
                  <a:cubicBezTo>
                    <a:pt x="31" y="48"/>
                    <a:pt x="30" y="48"/>
                    <a:pt x="29" y="48"/>
                  </a:cubicBezTo>
                  <a:cubicBezTo>
                    <a:pt x="28" y="48"/>
                    <a:pt x="27" y="48"/>
                    <a:pt x="26" y="47"/>
                  </a:cubicBezTo>
                  <a:cubicBezTo>
                    <a:pt x="26" y="47"/>
                    <a:pt x="25" y="46"/>
                    <a:pt x="25" y="45"/>
                  </a:cubicBezTo>
                  <a:cubicBezTo>
                    <a:pt x="25" y="37"/>
                    <a:pt x="25" y="37"/>
                    <a:pt x="25" y="37"/>
                  </a:cubicBezTo>
                  <a:cubicBezTo>
                    <a:pt x="21" y="37"/>
                    <a:pt x="17" y="36"/>
                    <a:pt x="14" y="35"/>
                  </a:cubicBezTo>
                  <a:cubicBezTo>
                    <a:pt x="11" y="35"/>
                    <a:pt x="8" y="34"/>
                    <a:pt x="6" y="32"/>
                  </a:cubicBezTo>
                  <a:cubicBezTo>
                    <a:pt x="4" y="31"/>
                    <a:pt x="3" y="30"/>
                    <a:pt x="1" y="28"/>
                  </a:cubicBezTo>
                  <a:cubicBezTo>
                    <a:pt x="0" y="27"/>
                    <a:pt x="0" y="26"/>
                    <a:pt x="0" y="24"/>
                  </a:cubicBezTo>
                  <a:cubicBezTo>
                    <a:pt x="0" y="23"/>
                    <a:pt x="1" y="22"/>
                    <a:pt x="2" y="22"/>
                  </a:cubicBezTo>
                  <a:cubicBezTo>
                    <a:pt x="3" y="21"/>
                    <a:pt x="5" y="21"/>
                    <a:pt x="7" y="21"/>
                  </a:cubicBezTo>
                  <a:cubicBezTo>
                    <a:pt x="9" y="21"/>
                    <a:pt x="10" y="21"/>
                    <a:pt x="11" y="21"/>
                  </a:cubicBezTo>
                  <a:cubicBezTo>
                    <a:pt x="12" y="22"/>
                    <a:pt x="13" y="22"/>
                    <a:pt x="14" y="23"/>
                  </a:cubicBezTo>
                  <a:cubicBezTo>
                    <a:pt x="15" y="25"/>
                    <a:pt x="15" y="26"/>
                    <a:pt x="16" y="27"/>
                  </a:cubicBezTo>
                  <a:cubicBezTo>
                    <a:pt x="17" y="28"/>
                    <a:pt x="18" y="28"/>
                    <a:pt x="20" y="29"/>
                  </a:cubicBezTo>
                  <a:cubicBezTo>
                    <a:pt x="21" y="30"/>
                    <a:pt x="23" y="30"/>
                    <a:pt x="25" y="31"/>
                  </a:cubicBezTo>
                  <a:cubicBezTo>
                    <a:pt x="25" y="17"/>
                    <a:pt x="25" y="17"/>
                    <a:pt x="25" y="17"/>
                  </a:cubicBezTo>
                  <a:cubicBezTo>
                    <a:pt x="21" y="16"/>
                    <a:pt x="16" y="15"/>
                    <a:pt x="13" y="14"/>
                  </a:cubicBezTo>
                  <a:cubicBezTo>
                    <a:pt x="10" y="13"/>
                    <a:pt x="7" y="12"/>
                    <a:pt x="5" y="10"/>
                  </a:cubicBezTo>
                  <a:cubicBezTo>
                    <a:pt x="3" y="9"/>
                    <a:pt x="2" y="6"/>
                    <a:pt x="2" y="4"/>
                  </a:cubicBezTo>
                  <a:cubicBezTo>
                    <a:pt x="2" y="3"/>
                    <a:pt x="2" y="2"/>
                    <a:pt x="2" y="2"/>
                  </a:cubicBezTo>
                  <a:close/>
                </a:path>
              </a:pathLst>
            </a:custGeom>
            <a:solidFill>
              <a:srgbClr val="58595B"/>
            </a:solidFill>
            <a:ln w="9525">
              <a:noFill/>
            </a:ln>
          </p:spPr>
          <p:txBody>
            <a:bodyPr/>
            <a:lstStyle/>
            <a:p>
              <a:endParaRPr lang="zh-CN" altLang="en-US"/>
            </a:p>
          </p:txBody>
        </p:sp>
        <p:sp>
          <p:nvSpPr>
            <p:cNvPr id="52262" name="Freeform 670"/>
            <p:cNvSpPr/>
            <p:nvPr/>
          </p:nvSpPr>
          <p:spPr>
            <a:xfrm>
              <a:off x="7520626" y="2962601"/>
              <a:ext cx="2237103" cy="398472"/>
            </a:xfrm>
            <a:custGeom>
              <a:avLst/>
              <a:gdLst/>
              <a:ahLst/>
              <a:cxnLst>
                <a:cxn ang="0">
                  <a:pos x="0" y="2147483647"/>
                </a:cxn>
                <a:cxn ang="0">
                  <a:pos x="2147483647" y="0"/>
                </a:cxn>
                <a:cxn ang="0">
                  <a:pos x="2147483647" y="1148314436"/>
                </a:cxn>
                <a:cxn ang="0">
                  <a:pos x="2147483647" y="2147483647"/>
                </a:cxn>
                <a:cxn ang="0">
                  <a:pos x="2147483647" y="2147483647"/>
                </a:cxn>
                <a:cxn ang="0">
                  <a:pos x="2147483647" y="2147483647"/>
                </a:cxn>
                <a:cxn ang="0">
                  <a:pos x="2147483647" y="1983440220"/>
                </a:cxn>
                <a:cxn ang="0">
                  <a:pos x="2147483647" y="1670272002"/>
                </a:cxn>
                <a:cxn ang="0">
                  <a:pos x="2147483647" y="1357093567"/>
                </a:cxn>
                <a:cxn ang="0">
                  <a:pos x="2147483647" y="1148314436"/>
                </a:cxn>
                <a:cxn ang="0">
                  <a:pos x="2147483647" y="835136001"/>
                </a:cxn>
                <a:cxn ang="0">
                  <a:pos x="2147483647" y="521957407"/>
                </a:cxn>
                <a:cxn ang="0">
                  <a:pos x="2147483647" y="835136001"/>
                </a:cxn>
                <a:cxn ang="0">
                  <a:pos x="2147483647" y="1148314436"/>
                </a:cxn>
                <a:cxn ang="0">
                  <a:pos x="2147483647" y="1565872379"/>
                </a:cxn>
                <a:cxn ang="0">
                  <a:pos x="2147483647" y="2147483647"/>
                </a:cxn>
                <a:cxn ang="0">
                  <a:pos x="0" y="2147483647"/>
                </a:cxn>
              </a:cxnLst>
              <a:rect l="0" t="0" r="0" b="0"/>
              <a:pathLst>
                <a:path w="160" h="39">
                  <a:moveTo>
                    <a:pt x="0" y="38"/>
                  </a:moveTo>
                  <a:cubicBezTo>
                    <a:pt x="2" y="17"/>
                    <a:pt x="37" y="0"/>
                    <a:pt x="80" y="0"/>
                  </a:cubicBezTo>
                  <a:cubicBezTo>
                    <a:pt x="102" y="0"/>
                    <a:pt x="122" y="4"/>
                    <a:pt x="136" y="11"/>
                  </a:cubicBezTo>
                  <a:cubicBezTo>
                    <a:pt x="151" y="18"/>
                    <a:pt x="160" y="28"/>
                    <a:pt x="160" y="39"/>
                  </a:cubicBezTo>
                  <a:cubicBezTo>
                    <a:pt x="147" y="31"/>
                    <a:pt x="129" y="25"/>
                    <a:pt x="109" y="22"/>
                  </a:cubicBezTo>
                  <a:cubicBezTo>
                    <a:pt x="109" y="22"/>
                    <a:pt x="109" y="22"/>
                    <a:pt x="109" y="22"/>
                  </a:cubicBezTo>
                  <a:cubicBezTo>
                    <a:pt x="109" y="21"/>
                    <a:pt x="108" y="20"/>
                    <a:pt x="108" y="19"/>
                  </a:cubicBezTo>
                  <a:cubicBezTo>
                    <a:pt x="107" y="18"/>
                    <a:pt x="105" y="17"/>
                    <a:pt x="104" y="16"/>
                  </a:cubicBezTo>
                  <a:cubicBezTo>
                    <a:pt x="102" y="14"/>
                    <a:pt x="99" y="13"/>
                    <a:pt x="96" y="13"/>
                  </a:cubicBezTo>
                  <a:cubicBezTo>
                    <a:pt x="94" y="12"/>
                    <a:pt x="90" y="11"/>
                    <a:pt x="86" y="11"/>
                  </a:cubicBezTo>
                  <a:cubicBezTo>
                    <a:pt x="86" y="8"/>
                    <a:pt x="86" y="8"/>
                    <a:pt x="86" y="8"/>
                  </a:cubicBezTo>
                  <a:cubicBezTo>
                    <a:pt x="86" y="6"/>
                    <a:pt x="85" y="5"/>
                    <a:pt x="83" y="5"/>
                  </a:cubicBezTo>
                  <a:cubicBezTo>
                    <a:pt x="81" y="5"/>
                    <a:pt x="79" y="6"/>
                    <a:pt x="79" y="8"/>
                  </a:cubicBezTo>
                  <a:cubicBezTo>
                    <a:pt x="79" y="11"/>
                    <a:pt x="79" y="11"/>
                    <a:pt x="79" y="11"/>
                  </a:cubicBezTo>
                  <a:cubicBezTo>
                    <a:pt x="72" y="12"/>
                    <a:pt x="66" y="13"/>
                    <a:pt x="62" y="15"/>
                  </a:cubicBezTo>
                  <a:cubicBezTo>
                    <a:pt x="59" y="17"/>
                    <a:pt x="57" y="19"/>
                    <a:pt x="56" y="22"/>
                  </a:cubicBezTo>
                  <a:cubicBezTo>
                    <a:pt x="34" y="24"/>
                    <a:pt x="15" y="30"/>
                    <a:pt x="0" y="38"/>
                  </a:cubicBezTo>
                  <a:close/>
                </a:path>
              </a:pathLst>
            </a:custGeom>
            <a:solidFill>
              <a:srgbClr val="33BFC7"/>
            </a:solidFill>
            <a:ln w="9525">
              <a:noFill/>
            </a:ln>
          </p:spPr>
          <p:txBody>
            <a:bodyPr/>
            <a:lstStyle/>
            <a:p>
              <a:endParaRPr lang="zh-CN" altLang="en-US"/>
            </a:p>
          </p:txBody>
        </p:sp>
        <p:sp>
          <p:nvSpPr>
            <p:cNvPr id="52263" name="Freeform 671"/>
            <p:cNvSpPr/>
            <p:nvPr/>
          </p:nvSpPr>
          <p:spPr>
            <a:xfrm>
              <a:off x="7384867" y="3352409"/>
              <a:ext cx="2508625" cy="467767"/>
            </a:xfrm>
            <a:custGeom>
              <a:avLst/>
              <a:gdLst/>
              <a:ahLst/>
              <a:cxnLst>
                <a:cxn ang="0">
                  <a:pos x="2147483647" y="2147483647"/>
                </a:cxn>
                <a:cxn ang="0">
                  <a:pos x="0" y="620431865"/>
                </a:cxn>
                <a:cxn ang="0">
                  <a:pos x="1942344929" y="0"/>
                </a:cxn>
                <a:cxn ang="0">
                  <a:pos x="1942344929" y="103407019"/>
                </a:cxn>
                <a:cxn ang="0">
                  <a:pos x="2147483647" y="2147483647"/>
                </a:cxn>
                <a:cxn ang="0">
                  <a:pos x="2147483647" y="103407019"/>
                </a:cxn>
                <a:cxn ang="0">
                  <a:pos x="2147483647" y="103407019"/>
                </a:cxn>
                <a:cxn ang="0">
                  <a:pos x="2147483647" y="723839004"/>
                </a:cxn>
                <a:cxn ang="0">
                  <a:pos x="2147483647" y="2147483647"/>
                </a:cxn>
              </a:cxnLst>
              <a:rect l="0" t="0" r="0" b="0"/>
              <a:pathLst>
                <a:path w="180" h="46">
                  <a:moveTo>
                    <a:pt x="90" y="46"/>
                  </a:moveTo>
                  <a:cubicBezTo>
                    <a:pt x="44" y="46"/>
                    <a:pt x="5" y="29"/>
                    <a:pt x="0" y="6"/>
                  </a:cubicBezTo>
                  <a:cubicBezTo>
                    <a:pt x="3" y="4"/>
                    <a:pt x="7" y="2"/>
                    <a:pt x="10" y="0"/>
                  </a:cubicBezTo>
                  <a:cubicBezTo>
                    <a:pt x="10" y="0"/>
                    <a:pt x="10" y="1"/>
                    <a:pt x="10" y="1"/>
                  </a:cubicBezTo>
                  <a:cubicBezTo>
                    <a:pt x="10" y="23"/>
                    <a:pt x="46" y="41"/>
                    <a:pt x="90" y="41"/>
                  </a:cubicBezTo>
                  <a:cubicBezTo>
                    <a:pt x="134" y="41"/>
                    <a:pt x="170" y="23"/>
                    <a:pt x="170" y="1"/>
                  </a:cubicBezTo>
                  <a:cubicBezTo>
                    <a:pt x="170" y="1"/>
                    <a:pt x="170" y="1"/>
                    <a:pt x="170" y="1"/>
                  </a:cubicBezTo>
                  <a:cubicBezTo>
                    <a:pt x="174" y="3"/>
                    <a:pt x="177" y="5"/>
                    <a:pt x="180" y="7"/>
                  </a:cubicBezTo>
                  <a:cubicBezTo>
                    <a:pt x="174" y="29"/>
                    <a:pt x="136" y="46"/>
                    <a:pt x="90" y="46"/>
                  </a:cubicBezTo>
                  <a:close/>
                </a:path>
              </a:pathLst>
            </a:custGeom>
            <a:solidFill>
              <a:srgbClr val="FFFFFF"/>
            </a:solidFill>
            <a:ln w="9525">
              <a:noFill/>
            </a:ln>
          </p:spPr>
          <p:txBody>
            <a:bodyPr/>
            <a:lstStyle/>
            <a:p>
              <a:endParaRPr lang="zh-CN" altLang="en-US"/>
            </a:p>
          </p:txBody>
        </p:sp>
        <p:sp>
          <p:nvSpPr>
            <p:cNvPr id="52264" name="Freeform 672"/>
            <p:cNvSpPr/>
            <p:nvPr/>
          </p:nvSpPr>
          <p:spPr>
            <a:xfrm>
              <a:off x="7384867" y="2901964"/>
              <a:ext cx="2526337" cy="519749"/>
            </a:xfrm>
            <a:custGeom>
              <a:avLst/>
              <a:gdLst/>
              <a:ahLst/>
              <a:cxnLst>
                <a:cxn ang="0">
                  <a:pos x="1948168942"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1765618035"/>
                </a:cxn>
                <a:cxn ang="0">
                  <a:pos x="2147483647" y="623158641"/>
                </a:cxn>
                <a:cxn ang="0">
                  <a:pos x="1948168942" y="2147483647"/>
                </a:cxn>
              </a:cxnLst>
              <a:rect l="0" t="0" r="0" b="0"/>
              <a:pathLst>
                <a:path w="181" h="51">
                  <a:moveTo>
                    <a:pt x="10" y="44"/>
                  </a:moveTo>
                  <a:cubicBezTo>
                    <a:pt x="7" y="46"/>
                    <a:pt x="3" y="48"/>
                    <a:pt x="0" y="50"/>
                  </a:cubicBezTo>
                  <a:cubicBezTo>
                    <a:pt x="0" y="49"/>
                    <a:pt x="0" y="47"/>
                    <a:pt x="0" y="45"/>
                  </a:cubicBezTo>
                  <a:cubicBezTo>
                    <a:pt x="0" y="20"/>
                    <a:pt x="40" y="0"/>
                    <a:pt x="90" y="0"/>
                  </a:cubicBezTo>
                  <a:cubicBezTo>
                    <a:pt x="140" y="0"/>
                    <a:pt x="181" y="20"/>
                    <a:pt x="181" y="45"/>
                  </a:cubicBezTo>
                  <a:cubicBezTo>
                    <a:pt x="181" y="47"/>
                    <a:pt x="181" y="49"/>
                    <a:pt x="180" y="51"/>
                  </a:cubicBezTo>
                  <a:cubicBezTo>
                    <a:pt x="177" y="49"/>
                    <a:pt x="174" y="47"/>
                    <a:pt x="170" y="45"/>
                  </a:cubicBezTo>
                  <a:cubicBezTo>
                    <a:pt x="170" y="34"/>
                    <a:pt x="161" y="24"/>
                    <a:pt x="146" y="17"/>
                  </a:cubicBezTo>
                  <a:cubicBezTo>
                    <a:pt x="132" y="10"/>
                    <a:pt x="112" y="6"/>
                    <a:pt x="90" y="6"/>
                  </a:cubicBezTo>
                  <a:cubicBezTo>
                    <a:pt x="47" y="6"/>
                    <a:pt x="12" y="23"/>
                    <a:pt x="10" y="44"/>
                  </a:cubicBezTo>
                  <a:close/>
                </a:path>
              </a:pathLst>
            </a:custGeom>
            <a:solidFill>
              <a:srgbClr val="FFFFFF"/>
            </a:solidFill>
            <a:ln w="9525">
              <a:noFill/>
            </a:ln>
          </p:spPr>
          <p:txBody>
            <a:bodyPr/>
            <a:lstStyle/>
            <a:p>
              <a:endParaRPr lang="zh-CN" altLang="en-US"/>
            </a:p>
          </p:txBody>
        </p:sp>
        <p:sp>
          <p:nvSpPr>
            <p:cNvPr id="52265" name="Freeform 673"/>
            <p:cNvSpPr/>
            <p:nvPr/>
          </p:nvSpPr>
          <p:spPr>
            <a:xfrm>
              <a:off x="7231400" y="3413045"/>
              <a:ext cx="2815565" cy="489426"/>
            </a:xfrm>
            <a:custGeom>
              <a:avLst/>
              <a:gdLst/>
              <a:ahLst/>
              <a:cxnLst>
                <a:cxn ang="0">
                  <a:pos x="2137083753" y="0"/>
                </a:cxn>
                <a:cxn ang="0">
                  <a:pos x="2147483647" y="2147483647"/>
                </a:cxn>
                <a:cxn ang="0">
                  <a:pos x="2147483647" y="103962246"/>
                </a:cxn>
                <a:cxn ang="0">
                  <a:pos x="2147483647" y="1351560303"/>
                </a:cxn>
                <a:cxn ang="0">
                  <a:pos x="2147483647" y="2147483647"/>
                </a:cxn>
                <a:cxn ang="0">
                  <a:pos x="2147483647" y="2147483647"/>
                </a:cxn>
                <a:cxn ang="0">
                  <a:pos x="0" y="1247597778"/>
                </a:cxn>
                <a:cxn ang="0">
                  <a:pos x="2137083753" y="0"/>
                </a:cxn>
              </a:cxnLst>
              <a:rect l="0" t="0" r="0" b="0"/>
              <a:pathLst>
                <a:path w="202" h="48">
                  <a:moveTo>
                    <a:pt x="11" y="0"/>
                  </a:moveTo>
                  <a:cubicBezTo>
                    <a:pt x="16" y="23"/>
                    <a:pt x="55" y="40"/>
                    <a:pt x="101" y="40"/>
                  </a:cubicBezTo>
                  <a:cubicBezTo>
                    <a:pt x="147" y="40"/>
                    <a:pt x="185" y="23"/>
                    <a:pt x="191" y="1"/>
                  </a:cubicBezTo>
                  <a:cubicBezTo>
                    <a:pt x="196" y="5"/>
                    <a:pt x="199" y="9"/>
                    <a:pt x="202" y="13"/>
                  </a:cubicBezTo>
                  <a:cubicBezTo>
                    <a:pt x="187" y="33"/>
                    <a:pt x="148" y="48"/>
                    <a:pt x="101" y="48"/>
                  </a:cubicBezTo>
                  <a:cubicBezTo>
                    <a:pt x="78" y="48"/>
                    <a:pt x="56" y="44"/>
                    <a:pt x="38" y="38"/>
                  </a:cubicBezTo>
                  <a:cubicBezTo>
                    <a:pt x="20" y="31"/>
                    <a:pt x="7" y="22"/>
                    <a:pt x="0" y="12"/>
                  </a:cubicBezTo>
                  <a:cubicBezTo>
                    <a:pt x="3" y="8"/>
                    <a:pt x="7" y="4"/>
                    <a:pt x="11" y="0"/>
                  </a:cubicBezTo>
                  <a:close/>
                </a:path>
              </a:pathLst>
            </a:custGeom>
            <a:solidFill>
              <a:srgbClr val="58595B"/>
            </a:solidFill>
            <a:ln w="9525">
              <a:noFill/>
            </a:ln>
          </p:spPr>
          <p:txBody>
            <a:bodyPr/>
            <a:lstStyle/>
            <a:p>
              <a:endParaRPr lang="zh-CN" altLang="en-US"/>
            </a:p>
          </p:txBody>
        </p:sp>
        <p:sp>
          <p:nvSpPr>
            <p:cNvPr id="52266" name="Freeform 674"/>
            <p:cNvSpPr/>
            <p:nvPr/>
          </p:nvSpPr>
          <p:spPr>
            <a:xfrm>
              <a:off x="7160569" y="2819668"/>
              <a:ext cx="2969036" cy="727642"/>
            </a:xfrm>
            <a:custGeom>
              <a:avLst/>
              <a:gdLst/>
              <a:ahLst/>
              <a:cxnLst>
                <a:cxn ang="0">
                  <a:pos x="2147483647" y="840252245"/>
                </a:cxn>
                <a:cxn ang="0">
                  <a:pos x="2147483647" y="2147483647"/>
                </a:cxn>
                <a:cxn ang="0">
                  <a:pos x="2147483647" y="2147483647"/>
                </a:cxn>
                <a:cxn ang="0">
                  <a:pos x="971502190"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40252245"/>
                </a:cxn>
              </a:cxnLst>
              <a:rect l="0" t="0" r="0" b="0"/>
              <a:pathLst>
                <a:path w="213" h="71">
                  <a:moveTo>
                    <a:pt x="106" y="8"/>
                  </a:moveTo>
                  <a:cubicBezTo>
                    <a:pt x="56" y="8"/>
                    <a:pt x="16" y="28"/>
                    <a:pt x="16" y="53"/>
                  </a:cubicBezTo>
                  <a:cubicBezTo>
                    <a:pt x="16" y="55"/>
                    <a:pt x="16" y="57"/>
                    <a:pt x="16" y="58"/>
                  </a:cubicBezTo>
                  <a:cubicBezTo>
                    <a:pt x="12" y="62"/>
                    <a:pt x="8" y="66"/>
                    <a:pt x="5" y="70"/>
                  </a:cubicBezTo>
                  <a:cubicBezTo>
                    <a:pt x="2" y="65"/>
                    <a:pt x="0" y="59"/>
                    <a:pt x="0" y="54"/>
                  </a:cubicBezTo>
                  <a:cubicBezTo>
                    <a:pt x="0" y="53"/>
                    <a:pt x="0" y="53"/>
                    <a:pt x="0" y="53"/>
                  </a:cubicBezTo>
                  <a:cubicBezTo>
                    <a:pt x="0" y="24"/>
                    <a:pt x="47" y="0"/>
                    <a:pt x="106" y="0"/>
                  </a:cubicBezTo>
                  <a:cubicBezTo>
                    <a:pt x="165" y="0"/>
                    <a:pt x="213" y="24"/>
                    <a:pt x="213" y="53"/>
                  </a:cubicBezTo>
                  <a:cubicBezTo>
                    <a:pt x="213" y="53"/>
                    <a:pt x="213" y="53"/>
                    <a:pt x="213" y="53"/>
                  </a:cubicBezTo>
                  <a:cubicBezTo>
                    <a:pt x="213" y="54"/>
                    <a:pt x="213" y="54"/>
                    <a:pt x="213" y="54"/>
                  </a:cubicBezTo>
                  <a:cubicBezTo>
                    <a:pt x="213" y="55"/>
                    <a:pt x="213" y="55"/>
                    <a:pt x="213" y="55"/>
                  </a:cubicBezTo>
                  <a:cubicBezTo>
                    <a:pt x="213" y="60"/>
                    <a:pt x="211" y="66"/>
                    <a:pt x="207" y="71"/>
                  </a:cubicBezTo>
                  <a:cubicBezTo>
                    <a:pt x="204" y="67"/>
                    <a:pt x="201" y="63"/>
                    <a:pt x="196" y="59"/>
                  </a:cubicBezTo>
                  <a:cubicBezTo>
                    <a:pt x="197" y="57"/>
                    <a:pt x="197" y="55"/>
                    <a:pt x="197" y="53"/>
                  </a:cubicBezTo>
                  <a:cubicBezTo>
                    <a:pt x="197" y="28"/>
                    <a:pt x="156" y="8"/>
                    <a:pt x="106" y="8"/>
                  </a:cubicBezTo>
                  <a:close/>
                </a:path>
              </a:pathLst>
            </a:custGeom>
            <a:solidFill>
              <a:srgbClr val="58595B"/>
            </a:solidFill>
            <a:ln w="9525">
              <a:noFill/>
            </a:ln>
          </p:spPr>
          <p:txBody>
            <a:bodyPr/>
            <a:lstStyle/>
            <a:p>
              <a:endParaRPr lang="zh-CN" altLang="en-US"/>
            </a:p>
          </p:txBody>
        </p:sp>
        <p:sp>
          <p:nvSpPr>
            <p:cNvPr id="52267" name="Freeform 675"/>
            <p:cNvSpPr/>
            <p:nvPr/>
          </p:nvSpPr>
          <p:spPr>
            <a:xfrm>
              <a:off x="7148762" y="3369731"/>
              <a:ext cx="82638" cy="329170"/>
            </a:xfrm>
            <a:custGeom>
              <a:avLst/>
              <a:gdLst/>
              <a:ahLst/>
              <a:cxnLst>
                <a:cxn ang="0">
                  <a:pos x="0" y="2147483647"/>
                </a:cxn>
                <a:cxn ang="0">
                  <a:pos x="189695522" y="0"/>
                </a:cxn>
                <a:cxn ang="0">
                  <a:pos x="1138173243" y="1693013725"/>
                </a:cxn>
                <a:cxn ang="0">
                  <a:pos x="0" y="2147483647"/>
                </a:cxn>
              </a:cxnLst>
              <a:rect l="0" t="0" r="0" b="0"/>
              <a:pathLst>
                <a:path w="6" h="32">
                  <a:moveTo>
                    <a:pt x="0" y="32"/>
                  </a:moveTo>
                  <a:cubicBezTo>
                    <a:pt x="1" y="0"/>
                    <a:pt x="1" y="0"/>
                    <a:pt x="1" y="0"/>
                  </a:cubicBezTo>
                  <a:cubicBezTo>
                    <a:pt x="1" y="5"/>
                    <a:pt x="3" y="11"/>
                    <a:pt x="6" y="16"/>
                  </a:cubicBezTo>
                  <a:cubicBezTo>
                    <a:pt x="2" y="21"/>
                    <a:pt x="0" y="26"/>
                    <a:pt x="0" y="32"/>
                  </a:cubicBezTo>
                  <a:close/>
                </a:path>
              </a:pathLst>
            </a:custGeom>
            <a:solidFill>
              <a:srgbClr val="005DA2"/>
            </a:solidFill>
            <a:ln w="9525">
              <a:noFill/>
            </a:ln>
          </p:spPr>
          <p:txBody>
            <a:bodyPr/>
            <a:lstStyle/>
            <a:p>
              <a:endParaRPr lang="zh-CN" altLang="en-US"/>
            </a:p>
          </p:txBody>
        </p:sp>
        <p:sp>
          <p:nvSpPr>
            <p:cNvPr id="52268" name="Freeform 676"/>
            <p:cNvSpPr/>
            <p:nvPr/>
          </p:nvSpPr>
          <p:spPr>
            <a:xfrm>
              <a:off x="10046957" y="2819668"/>
              <a:ext cx="82638" cy="337835"/>
            </a:xfrm>
            <a:custGeom>
              <a:avLst/>
              <a:gdLst/>
              <a:ahLst/>
              <a:cxnLst>
                <a:cxn ang="0">
                  <a:pos x="1138173243" y="0"/>
                </a:cxn>
                <a:cxn ang="0">
                  <a:pos x="1138173243" y="2147483647"/>
                </a:cxn>
                <a:cxn ang="0">
                  <a:pos x="0" y="1676879718"/>
                </a:cxn>
                <a:cxn ang="0">
                  <a:pos x="1138173243" y="0"/>
                </a:cxn>
              </a:cxnLst>
              <a:rect l="0" t="0" r="0" b="0"/>
              <a:pathLst>
                <a:path w="6" h="33">
                  <a:moveTo>
                    <a:pt x="6" y="0"/>
                  </a:moveTo>
                  <a:cubicBezTo>
                    <a:pt x="6" y="33"/>
                    <a:pt x="6" y="33"/>
                    <a:pt x="6" y="33"/>
                  </a:cubicBezTo>
                  <a:cubicBezTo>
                    <a:pt x="6" y="27"/>
                    <a:pt x="4" y="21"/>
                    <a:pt x="0" y="16"/>
                  </a:cubicBezTo>
                  <a:cubicBezTo>
                    <a:pt x="4" y="11"/>
                    <a:pt x="6" y="6"/>
                    <a:pt x="6" y="0"/>
                  </a:cubicBezTo>
                  <a:close/>
                </a:path>
              </a:pathLst>
            </a:custGeom>
            <a:solidFill>
              <a:srgbClr val="005DA2"/>
            </a:solidFill>
            <a:ln w="9525">
              <a:noFill/>
            </a:ln>
          </p:spPr>
          <p:txBody>
            <a:bodyPr/>
            <a:lstStyle/>
            <a:p>
              <a:endParaRPr lang="zh-CN" altLang="en-US"/>
            </a:p>
          </p:txBody>
        </p:sp>
        <p:sp>
          <p:nvSpPr>
            <p:cNvPr id="52269" name="Freeform 677"/>
            <p:cNvSpPr/>
            <p:nvPr/>
          </p:nvSpPr>
          <p:spPr>
            <a:xfrm>
              <a:off x="7148762" y="2971260"/>
              <a:ext cx="2980834" cy="718976"/>
            </a:xfrm>
            <a:custGeom>
              <a:avLst/>
              <a:gdLst/>
              <a:ahLst/>
              <a:cxnLst>
                <a:cxn ang="0">
                  <a:pos x="1164127213" y="0"/>
                </a:cxn>
                <a:cxn ang="0">
                  <a:pos x="2147483647" y="2147483647"/>
                </a:cxn>
                <a:cxn ang="0">
                  <a:pos x="2147483647" y="2147483647"/>
                </a:cxn>
                <a:cxn ang="0">
                  <a:pos x="2147483647" y="105494316"/>
                </a:cxn>
                <a:cxn ang="0">
                  <a:pos x="2147483647" y="1898918141"/>
                </a:cxn>
                <a:cxn ang="0">
                  <a:pos x="2147483647" y="2147483647"/>
                </a:cxn>
                <a:cxn ang="0">
                  <a:pos x="0" y="1898918141"/>
                </a:cxn>
                <a:cxn ang="0">
                  <a:pos x="0" y="1687919319"/>
                </a:cxn>
                <a:cxn ang="0">
                  <a:pos x="0" y="1687919319"/>
                </a:cxn>
                <a:cxn ang="0">
                  <a:pos x="1164127213" y="0"/>
                </a:cxn>
              </a:cxnLst>
              <a:rect l="0" t="0" r="0" b="0"/>
              <a:pathLst>
                <a:path w="214" h="70">
                  <a:moveTo>
                    <a:pt x="6" y="0"/>
                  </a:moveTo>
                  <a:cubicBezTo>
                    <a:pt x="13" y="11"/>
                    <a:pt x="27" y="20"/>
                    <a:pt x="44" y="26"/>
                  </a:cubicBezTo>
                  <a:cubicBezTo>
                    <a:pt x="62" y="33"/>
                    <a:pt x="84" y="36"/>
                    <a:pt x="108" y="36"/>
                  </a:cubicBezTo>
                  <a:cubicBezTo>
                    <a:pt x="154" y="36"/>
                    <a:pt x="194" y="22"/>
                    <a:pt x="208" y="1"/>
                  </a:cubicBezTo>
                  <a:cubicBezTo>
                    <a:pt x="212" y="6"/>
                    <a:pt x="214" y="12"/>
                    <a:pt x="214" y="18"/>
                  </a:cubicBezTo>
                  <a:cubicBezTo>
                    <a:pt x="214" y="47"/>
                    <a:pt x="166" y="70"/>
                    <a:pt x="107" y="70"/>
                  </a:cubicBezTo>
                  <a:cubicBezTo>
                    <a:pt x="48" y="70"/>
                    <a:pt x="0" y="47"/>
                    <a:pt x="0" y="18"/>
                  </a:cubicBezTo>
                  <a:cubicBezTo>
                    <a:pt x="0" y="16"/>
                    <a:pt x="0" y="16"/>
                    <a:pt x="0" y="16"/>
                  </a:cubicBezTo>
                  <a:cubicBezTo>
                    <a:pt x="0" y="16"/>
                    <a:pt x="0" y="16"/>
                    <a:pt x="0" y="16"/>
                  </a:cubicBezTo>
                  <a:cubicBezTo>
                    <a:pt x="0" y="11"/>
                    <a:pt x="2" y="5"/>
                    <a:pt x="6" y="0"/>
                  </a:cubicBezTo>
                  <a:close/>
                </a:path>
              </a:pathLst>
            </a:custGeom>
            <a:solidFill>
              <a:srgbClr val="005DA2"/>
            </a:solidFill>
            <a:ln w="9525">
              <a:noFill/>
            </a:ln>
          </p:spPr>
          <p:txBody>
            <a:bodyPr/>
            <a:lstStyle/>
            <a:p>
              <a:endParaRPr lang="zh-CN" altLang="en-US"/>
            </a:p>
          </p:txBody>
        </p:sp>
        <p:sp>
          <p:nvSpPr>
            <p:cNvPr id="52270" name="Freeform 678"/>
            <p:cNvSpPr/>
            <p:nvPr/>
          </p:nvSpPr>
          <p:spPr>
            <a:xfrm>
              <a:off x="8836920" y="2616104"/>
              <a:ext cx="206595" cy="47645"/>
            </a:xfrm>
            <a:custGeom>
              <a:avLst/>
              <a:gdLst/>
              <a:ahLst/>
              <a:cxnLst>
                <a:cxn ang="0">
                  <a:pos x="0" y="0"/>
                </a:cxn>
                <a:cxn ang="0">
                  <a:pos x="2147483647" y="181603687"/>
                </a:cxn>
                <a:cxn ang="0">
                  <a:pos x="2147483647" y="363207374"/>
                </a:cxn>
                <a:cxn ang="0">
                  <a:pos x="1517564276" y="454009181"/>
                </a:cxn>
                <a:cxn ang="0">
                  <a:pos x="189695535" y="181603687"/>
                </a:cxn>
                <a:cxn ang="0">
                  <a:pos x="0" y="0"/>
                </a:cxn>
              </a:cxnLst>
              <a:rect l="0" t="0" r="0" b="0"/>
              <a:pathLst>
                <a:path w="15" h="5">
                  <a:moveTo>
                    <a:pt x="0" y="0"/>
                  </a:moveTo>
                  <a:cubicBezTo>
                    <a:pt x="5" y="1"/>
                    <a:pt x="10" y="1"/>
                    <a:pt x="15" y="2"/>
                  </a:cubicBezTo>
                  <a:cubicBezTo>
                    <a:pt x="15" y="3"/>
                    <a:pt x="14" y="3"/>
                    <a:pt x="13" y="4"/>
                  </a:cubicBezTo>
                  <a:cubicBezTo>
                    <a:pt x="12" y="5"/>
                    <a:pt x="10" y="5"/>
                    <a:pt x="8" y="5"/>
                  </a:cubicBezTo>
                  <a:cubicBezTo>
                    <a:pt x="5" y="5"/>
                    <a:pt x="2" y="4"/>
                    <a:pt x="1" y="2"/>
                  </a:cubicBezTo>
                  <a:cubicBezTo>
                    <a:pt x="1" y="1"/>
                    <a:pt x="1" y="1"/>
                    <a:pt x="0" y="0"/>
                  </a:cubicBezTo>
                  <a:close/>
                </a:path>
              </a:pathLst>
            </a:custGeom>
            <a:solidFill>
              <a:srgbClr val="58595B"/>
            </a:solidFill>
            <a:ln w="9525">
              <a:noFill/>
            </a:ln>
          </p:spPr>
          <p:txBody>
            <a:bodyPr/>
            <a:lstStyle/>
            <a:p>
              <a:endParaRPr lang="zh-CN" altLang="en-US"/>
            </a:p>
          </p:txBody>
        </p:sp>
        <p:sp>
          <p:nvSpPr>
            <p:cNvPr id="52271" name="Freeform 679"/>
            <p:cNvSpPr/>
            <p:nvPr/>
          </p:nvSpPr>
          <p:spPr>
            <a:xfrm>
              <a:off x="8736570" y="2581453"/>
              <a:ext cx="100346" cy="34647"/>
            </a:xfrm>
            <a:custGeom>
              <a:avLst/>
              <a:gdLst/>
              <a:ahLst/>
              <a:cxnLst>
                <a:cxn ang="0">
                  <a:pos x="0" y="0"/>
                </a:cxn>
                <a:cxn ang="0">
                  <a:pos x="1438474301" y="400138256"/>
                </a:cxn>
                <a:cxn ang="0">
                  <a:pos x="0" y="400138256"/>
                </a:cxn>
                <a:cxn ang="0">
                  <a:pos x="0" y="0"/>
                </a:cxn>
              </a:cxnLst>
              <a:rect l="0" t="0" r="0" b="0"/>
              <a:pathLst>
                <a:path w="7" h="3">
                  <a:moveTo>
                    <a:pt x="0" y="0"/>
                  </a:moveTo>
                  <a:cubicBezTo>
                    <a:pt x="3" y="0"/>
                    <a:pt x="6" y="1"/>
                    <a:pt x="7" y="3"/>
                  </a:cubicBezTo>
                  <a:cubicBezTo>
                    <a:pt x="5" y="3"/>
                    <a:pt x="2" y="3"/>
                    <a:pt x="0" y="3"/>
                  </a:cubicBezTo>
                  <a:lnTo>
                    <a:pt x="0" y="0"/>
                  </a:lnTo>
                  <a:close/>
                </a:path>
              </a:pathLst>
            </a:custGeom>
            <a:solidFill>
              <a:srgbClr val="33BFC7"/>
            </a:solidFill>
            <a:ln w="9525">
              <a:noFill/>
            </a:ln>
          </p:spPr>
          <p:txBody>
            <a:bodyPr/>
            <a:lstStyle/>
            <a:p>
              <a:endParaRPr lang="zh-CN" altLang="en-US"/>
            </a:p>
          </p:txBody>
        </p:sp>
        <p:sp>
          <p:nvSpPr>
            <p:cNvPr id="52272" name="Freeform 680"/>
            <p:cNvSpPr/>
            <p:nvPr/>
          </p:nvSpPr>
          <p:spPr>
            <a:xfrm>
              <a:off x="8736570" y="2789355"/>
              <a:ext cx="153465" cy="142930"/>
            </a:xfrm>
            <a:custGeom>
              <a:avLst/>
              <a:gdLst/>
              <a:ahLst/>
              <a:cxnLst>
                <a:cxn ang="0">
                  <a:pos x="0" y="1459213448"/>
                </a:cxn>
                <a:cxn ang="0">
                  <a:pos x="0" y="0"/>
                </a:cxn>
                <a:cxn ang="0">
                  <a:pos x="1557125543" y="312689997"/>
                </a:cxn>
                <a:cxn ang="0">
                  <a:pos x="2141046150" y="729606724"/>
                </a:cxn>
                <a:cxn ang="0">
                  <a:pos x="1557125543" y="1146523211"/>
                </a:cxn>
                <a:cxn ang="0">
                  <a:pos x="0" y="1459213448"/>
                </a:cxn>
              </a:cxnLst>
              <a:rect l="0" t="0" r="0" b="0"/>
              <a:pathLst>
                <a:path w="11" h="14">
                  <a:moveTo>
                    <a:pt x="0" y="14"/>
                  </a:moveTo>
                  <a:cubicBezTo>
                    <a:pt x="0" y="0"/>
                    <a:pt x="0" y="0"/>
                    <a:pt x="0" y="0"/>
                  </a:cubicBezTo>
                  <a:cubicBezTo>
                    <a:pt x="3" y="1"/>
                    <a:pt x="6" y="2"/>
                    <a:pt x="8" y="3"/>
                  </a:cubicBezTo>
                  <a:cubicBezTo>
                    <a:pt x="10" y="4"/>
                    <a:pt x="11" y="5"/>
                    <a:pt x="11" y="7"/>
                  </a:cubicBezTo>
                  <a:cubicBezTo>
                    <a:pt x="11" y="8"/>
                    <a:pt x="10" y="10"/>
                    <a:pt x="8" y="11"/>
                  </a:cubicBezTo>
                  <a:cubicBezTo>
                    <a:pt x="6" y="12"/>
                    <a:pt x="3" y="13"/>
                    <a:pt x="0" y="14"/>
                  </a:cubicBezTo>
                  <a:close/>
                </a:path>
              </a:pathLst>
            </a:custGeom>
            <a:solidFill>
              <a:srgbClr val="33BFC7"/>
            </a:solidFill>
            <a:ln w="9525">
              <a:noFill/>
            </a:ln>
          </p:spPr>
          <p:txBody>
            <a:bodyPr/>
            <a:lstStyle/>
            <a:p>
              <a:endParaRPr lang="zh-CN" altLang="en-US"/>
            </a:p>
          </p:txBody>
        </p:sp>
        <p:sp>
          <p:nvSpPr>
            <p:cNvPr id="52273" name="Freeform 681"/>
            <p:cNvSpPr/>
            <p:nvPr/>
          </p:nvSpPr>
          <p:spPr>
            <a:xfrm>
              <a:off x="8512269" y="2581453"/>
              <a:ext cx="129855" cy="34647"/>
            </a:xfrm>
            <a:custGeom>
              <a:avLst/>
              <a:gdLst/>
              <a:ahLst/>
              <a:cxnLst>
                <a:cxn ang="0">
                  <a:pos x="1873590882" y="0"/>
                </a:cxn>
                <a:cxn ang="0">
                  <a:pos x="1873590882" y="400138256"/>
                </a:cxn>
                <a:cxn ang="0">
                  <a:pos x="0" y="400138256"/>
                </a:cxn>
                <a:cxn ang="0">
                  <a:pos x="208171961" y="266758807"/>
                </a:cxn>
                <a:cxn ang="0">
                  <a:pos x="1873590882" y="0"/>
                </a:cxn>
              </a:cxnLst>
              <a:rect l="0" t="0" r="0" b="0"/>
              <a:pathLst>
                <a:path w="9" h="3">
                  <a:moveTo>
                    <a:pt x="9" y="0"/>
                  </a:moveTo>
                  <a:cubicBezTo>
                    <a:pt x="9" y="3"/>
                    <a:pt x="9" y="3"/>
                    <a:pt x="9" y="3"/>
                  </a:cubicBezTo>
                  <a:cubicBezTo>
                    <a:pt x="6" y="3"/>
                    <a:pt x="3" y="3"/>
                    <a:pt x="0" y="3"/>
                  </a:cubicBezTo>
                  <a:cubicBezTo>
                    <a:pt x="0" y="2"/>
                    <a:pt x="1" y="2"/>
                    <a:pt x="1" y="2"/>
                  </a:cubicBezTo>
                  <a:cubicBezTo>
                    <a:pt x="3" y="1"/>
                    <a:pt x="5" y="0"/>
                    <a:pt x="9" y="0"/>
                  </a:cubicBezTo>
                  <a:close/>
                </a:path>
              </a:pathLst>
            </a:custGeom>
            <a:solidFill>
              <a:srgbClr val="33BFC7"/>
            </a:solidFill>
            <a:ln w="9525">
              <a:noFill/>
            </a:ln>
          </p:spPr>
          <p:txBody>
            <a:bodyPr/>
            <a:lstStyle/>
            <a:p>
              <a:endParaRPr lang="zh-CN" altLang="en-US"/>
            </a:p>
          </p:txBody>
        </p:sp>
        <p:sp>
          <p:nvSpPr>
            <p:cNvPr id="52274" name="Freeform 682"/>
            <p:cNvSpPr/>
            <p:nvPr/>
          </p:nvSpPr>
          <p:spPr>
            <a:xfrm>
              <a:off x="8500465" y="2616104"/>
              <a:ext cx="141667" cy="77961"/>
            </a:xfrm>
            <a:custGeom>
              <a:avLst/>
              <a:gdLst/>
              <a:ahLst/>
              <a:cxnLst>
                <a:cxn ang="0">
                  <a:pos x="401385069" y="569807084"/>
                </a:cxn>
                <a:cxn ang="0">
                  <a:pos x="0" y="189932472"/>
                </a:cxn>
                <a:cxn ang="0">
                  <a:pos x="200699618" y="0"/>
                </a:cxn>
                <a:cxn ang="0">
                  <a:pos x="2006954009" y="0"/>
                </a:cxn>
                <a:cxn ang="0">
                  <a:pos x="2006954009" y="759739632"/>
                </a:cxn>
                <a:cxn ang="0">
                  <a:pos x="401385069" y="569807084"/>
                </a:cxn>
              </a:cxnLst>
              <a:rect l="0" t="0" r="0" b="0"/>
              <a:pathLst>
                <a:path w="10" h="8">
                  <a:moveTo>
                    <a:pt x="2" y="6"/>
                  </a:moveTo>
                  <a:cubicBezTo>
                    <a:pt x="1" y="5"/>
                    <a:pt x="0" y="4"/>
                    <a:pt x="0" y="2"/>
                  </a:cubicBezTo>
                  <a:cubicBezTo>
                    <a:pt x="0" y="1"/>
                    <a:pt x="0" y="1"/>
                    <a:pt x="1" y="0"/>
                  </a:cubicBezTo>
                  <a:cubicBezTo>
                    <a:pt x="4" y="0"/>
                    <a:pt x="7" y="0"/>
                    <a:pt x="10" y="0"/>
                  </a:cubicBezTo>
                  <a:cubicBezTo>
                    <a:pt x="10" y="8"/>
                    <a:pt x="10" y="8"/>
                    <a:pt x="10" y="8"/>
                  </a:cubicBezTo>
                  <a:cubicBezTo>
                    <a:pt x="6" y="8"/>
                    <a:pt x="4" y="7"/>
                    <a:pt x="2" y="6"/>
                  </a:cubicBezTo>
                  <a:close/>
                </a:path>
              </a:pathLst>
            </a:custGeom>
            <a:solidFill>
              <a:srgbClr val="33BFC7"/>
            </a:solidFill>
            <a:ln w="9525">
              <a:noFill/>
            </a:ln>
          </p:spPr>
          <p:txBody>
            <a:bodyPr/>
            <a:lstStyle/>
            <a:p>
              <a:endParaRPr lang="zh-CN" altLang="en-US"/>
            </a:p>
          </p:txBody>
        </p:sp>
        <p:sp>
          <p:nvSpPr>
            <p:cNvPr id="52275" name="Freeform 683"/>
            <p:cNvSpPr/>
            <p:nvPr/>
          </p:nvSpPr>
          <p:spPr>
            <a:xfrm>
              <a:off x="8317481" y="2460183"/>
              <a:ext cx="726029" cy="173246"/>
            </a:xfrm>
            <a:custGeom>
              <a:avLst/>
              <a:gdLst/>
              <a:ahLst/>
              <a:cxnLst>
                <a:cxn ang="0">
                  <a:pos x="2147483647" y="1453972135"/>
                </a:cxn>
                <a:cxn ang="0">
                  <a:pos x="2147483647" y="1557827970"/>
                </a:cxn>
                <a:cxn ang="0">
                  <a:pos x="0" y="1661683805"/>
                </a:cxn>
                <a:cxn ang="0">
                  <a:pos x="974694083" y="1038548477"/>
                </a:cxn>
                <a:cxn ang="0">
                  <a:pos x="2147483647" y="623135169"/>
                </a:cxn>
                <a:cxn ang="0">
                  <a:pos x="2147483647" y="207711749"/>
                </a:cxn>
                <a:cxn ang="0">
                  <a:pos x="2147483647" y="0"/>
                </a:cxn>
                <a:cxn ang="0">
                  <a:pos x="2147483647" y="207711749"/>
                </a:cxn>
                <a:cxn ang="0">
                  <a:pos x="2147483647" y="623135169"/>
                </a:cxn>
                <a:cxn ang="0">
                  <a:pos x="2147483647" y="726991163"/>
                </a:cxn>
                <a:cxn ang="0">
                  <a:pos x="2147483647" y="1038548477"/>
                </a:cxn>
                <a:cxn ang="0">
                  <a:pos x="2147483647" y="1350116300"/>
                </a:cxn>
                <a:cxn ang="0">
                  <a:pos x="2147483647" y="1661683805"/>
                </a:cxn>
                <a:cxn ang="0">
                  <a:pos x="2147483647" y="1765539640"/>
                </a:cxn>
                <a:cxn ang="0">
                  <a:pos x="2147483647" y="1557827970"/>
                </a:cxn>
                <a:cxn ang="0">
                  <a:pos x="2147483647" y="1246260147"/>
                </a:cxn>
                <a:cxn ang="0">
                  <a:pos x="2147483647" y="1557827970"/>
                </a:cxn>
                <a:cxn ang="0">
                  <a:pos x="2147483647" y="1557827970"/>
                </a:cxn>
                <a:cxn ang="0">
                  <a:pos x="2147483647" y="1557827970"/>
                </a:cxn>
                <a:cxn ang="0">
                  <a:pos x="2147483647" y="1246260147"/>
                </a:cxn>
                <a:cxn ang="0">
                  <a:pos x="2147483647" y="1453972135"/>
                </a:cxn>
              </a:cxnLst>
              <a:rect l="0" t="0" r="0" b="0"/>
              <a:pathLst>
                <a:path w="52" h="17">
                  <a:moveTo>
                    <a:pt x="15" y="14"/>
                  </a:moveTo>
                  <a:cubicBezTo>
                    <a:pt x="15" y="14"/>
                    <a:pt x="14" y="14"/>
                    <a:pt x="14" y="15"/>
                  </a:cubicBezTo>
                  <a:cubicBezTo>
                    <a:pt x="9" y="15"/>
                    <a:pt x="4" y="15"/>
                    <a:pt x="0" y="16"/>
                  </a:cubicBezTo>
                  <a:cubicBezTo>
                    <a:pt x="0" y="13"/>
                    <a:pt x="2" y="11"/>
                    <a:pt x="5" y="10"/>
                  </a:cubicBezTo>
                  <a:cubicBezTo>
                    <a:pt x="9" y="7"/>
                    <a:pt x="15" y="6"/>
                    <a:pt x="23" y="6"/>
                  </a:cubicBezTo>
                  <a:cubicBezTo>
                    <a:pt x="23" y="2"/>
                    <a:pt x="23" y="2"/>
                    <a:pt x="23" y="2"/>
                  </a:cubicBezTo>
                  <a:cubicBezTo>
                    <a:pt x="23" y="1"/>
                    <a:pt x="24" y="0"/>
                    <a:pt x="26" y="0"/>
                  </a:cubicBezTo>
                  <a:cubicBezTo>
                    <a:pt x="28" y="0"/>
                    <a:pt x="30" y="1"/>
                    <a:pt x="30" y="2"/>
                  </a:cubicBezTo>
                  <a:cubicBezTo>
                    <a:pt x="30" y="6"/>
                    <a:pt x="30" y="6"/>
                    <a:pt x="30" y="6"/>
                  </a:cubicBezTo>
                  <a:cubicBezTo>
                    <a:pt x="33" y="6"/>
                    <a:pt x="37" y="6"/>
                    <a:pt x="40" y="7"/>
                  </a:cubicBezTo>
                  <a:cubicBezTo>
                    <a:pt x="42" y="8"/>
                    <a:pt x="45" y="9"/>
                    <a:pt x="47" y="10"/>
                  </a:cubicBezTo>
                  <a:cubicBezTo>
                    <a:pt x="49" y="11"/>
                    <a:pt x="50" y="12"/>
                    <a:pt x="51" y="13"/>
                  </a:cubicBezTo>
                  <a:cubicBezTo>
                    <a:pt x="52" y="14"/>
                    <a:pt x="52" y="15"/>
                    <a:pt x="52" y="16"/>
                  </a:cubicBezTo>
                  <a:cubicBezTo>
                    <a:pt x="52" y="16"/>
                    <a:pt x="52" y="17"/>
                    <a:pt x="52" y="17"/>
                  </a:cubicBezTo>
                  <a:cubicBezTo>
                    <a:pt x="47" y="16"/>
                    <a:pt x="42" y="16"/>
                    <a:pt x="37" y="15"/>
                  </a:cubicBezTo>
                  <a:cubicBezTo>
                    <a:pt x="36" y="13"/>
                    <a:pt x="33" y="12"/>
                    <a:pt x="30" y="12"/>
                  </a:cubicBezTo>
                  <a:cubicBezTo>
                    <a:pt x="30" y="15"/>
                    <a:pt x="30" y="15"/>
                    <a:pt x="30" y="15"/>
                  </a:cubicBezTo>
                  <a:cubicBezTo>
                    <a:pt x="27" y="15"/>
                    <a:pt x="25" y="15"/>
                    <a:pt x="23" y="15"/>
                  </a:cubicBezTo>
                  <a:cubicBezTo>
                    <a:pt x="23" y="15"/>
                    <a:pt x="23" y="15"/>
                    <a:pt x="23" y="15"/>
                  </a:cubicBezTo>
                  <a:cubicBezTo>
                    <a:pt x="23" y="12"/>
                    <a:pt x="23" y="12"/>
                    <a:pt x="23" y="12"/>
                  </a:cubicBezTo>
                  <a:cubicBezTo>
                    <a:pt x="19" y="12"/>
                    <a:pt x="17" y="13"/>
                    <a:pt x="15" y="14"/>
                  </a:cubicBezTo>
                  <a:close/>
                </a:path>
              </a:pathLst>
            </a:custGeom>
            <a:solidFill>
              <a:srgbClr val="58595B"/>
            </a:solidFill>
            <a:ln w="9525">
              <a:noFill/>
            </a:ln>
          </p:spPr>
          <p:txBody>
            <a:bodyPr/>
            <a:lstStyle/>
            <a:p>
              <a:endParaRPr lang="zh-CN" altLang="en-US"/>
            </a:p>
          </p:txBody>
        </p:sp>
        <p:sp>
          <p:nvSpPr>
            <p:cNvPr id="52276" name="Freeform 684"/>
            <p:cNvSpPr/>
            <p:nvPr/>
          </p:nvSpPr>
          <p:spPr>
            <a:xfrm>
              <a:off x="7538332" y="2616104"/>
              <a:ext cx="2219396" cy="593379"/>
            </a:xfrm>
            <a:custGeom>
              <a:avLst/>
              <a:gdLst/>
              <a:ahLst/>
              <a:cxnLst>
                <a:cxn ang="0">
                  <a:pos x="2147483647" y="1465329233"/>
                </a:cxn>
                <a:cxn ang="0">
                  <a:pos x="2147483647" y="1674669197"/>
                </a:cxn>
                <a:cxn ang="0">
                  <a:pos x="2147483647" y="2147483647"/>
                </a:cxn>
                <a:cxn ang="0">
                  <a:pos x="2147483647" y="2147483647"/>
                </a:cxn>
                <a:cxn ang="0">
                  <a:pos x="2147483647" y="2147483647"/>
                </a:cxn>
                <a:cxn ang="0">
                  <a:pos x="2147483647" y="2147483647"/>
                </a:cxn>
                <a:cxn ang="0">
                  <a:pos x="2147483647" y="2147483647"/>
                </a:cxn>
                <a:cxn ang="0">
                  <a:pos x="2147483647" y="209332866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883998930"/>
                </a:cxn>
                <a:cxn ang="0">
                  <a:pos x="2147483647" y="1465329233"/>
                </a:cxn>
                <a:cxn ang="0">
                  <a:pos x="2147483647" y="1151329198"/>
                </a:cxn>
                <a:cxn ang="0">
                  <a:pos x="2147483647" y="941999465"/>
                </a:cxn>
                <a:cxn ang="0">
                  <a:pos x="2147483647" y="0"/>
                </a:cxn>
                <a:cxn ang="0">
                  <a:pos x="2147483647" y="0"/>
                </a:cxn>
                <a:cxn ang="0">
                  <a:pos x="2147483647" y="209329813"/>
                </a:cxn>
                <a:cxn ang="0">
                  <a:pos x="2147483647" y="523329608"/>
                </a:cxn>
                <a:cxn ang="0">
                  <a:pos x="2147483647" y="418669857"/>
                </a:cxn>
                <a:cxn ang="0">
                  <a:pos x="2147483647" y="209329813"/>
                </a:cxn>
                <a:cxn ang="0">
                  <a:pos x="2147483647" y="1883998930"/>
                </a:cxn>
                <a:cxn ang="0">
                  <a:pos x="2147483647" y="1988668912"/>
                </a:cxn>
                <a:cxn ang="0">
                  <a:pos x="2147483647" y="2147483647"/>
                </a:cxn>
                <a:cxn ang="0">
                  <a:pos x="0" y="1988668912"/>
                </a:cxn>
                <a:cxn ang="0">
                  <a:pos x="0" y="1779328948"/>
                </a:cxn>
                <a:cxn ang="0">
                  <a:pos x="2147483647" y="104670022"/>
                </a:cxn>
                <a:cxn ang="0">
                  <a:pos x="2147483647" y="313999795"/>
                </a:cxn>
                <a:cxn ang="0">
                  <a:pos x="2147483647" y="1046669447"/>
                </a:cxn>
                <a:cxn ang="0">
                  <a:pos x="2147483647" y="1465329233"/>
                </a:cxn>
              </a:cxnLst>
              <a:rect l="0" t="0" r="0" b="0"/>
              <a:pathLst>
                <a:path w="159" h="58">
                  <a:moveTo>
                    <a:pt x="66" y="14"/>
                  </a:moveTo>
                  <a:cubicBezTo>
                    <a:pt x="70" y="15"/>
                    <a:pt x="74" y="15"/>
                    <a:pt x="79" y="16"/>
                  </a:cubicBezTo>
                  <a:cubicBezTo>
                    <a:pt x="79" y="30"/>
                    <a:pt x="79" y="30"/>
                    <a:pt x="79" y="30"/>
                  </a:cubicBezTo>
                  <a:cubicBezTo>
                    <a:pt x="76" y="30"/>
                    <a:pt x="74" y="29"/>
                    <a:pt x="73" y="29"/>
                  </a:cubicBezTo>
                  <a:cubicBezTo>
                    <a:pt x="71" y="28"/>
                    <a:pt x="70" y="27"/>
                    <a:pt x="69" y="26"/>
                  </a:cubicBezTo>
                  <a:cubicBezTo>
                    <a:pt x="69" y="25"/>
                    <a:pt x="68" y="24"/>
                    <a:pt x="67" y="22"/>
                  </a:cubicBezTo>
                  <a:cubicBezTo>
                    <a:pt x="66" y="22"/>
                    <a:pt x="66" y="21"/>
                    <a:pt x="64" y="21"/>
                  </a:cubicBezTo>
                  <a:cubicBezTo>
                    <a:pt x="63" y="20"/>
                    <a:pt x="62" y="20"/>
                    <a:pt x="60" y="20"/>
                  </a:cubicBezTo>
                  <a:cubicBezTo>
                    <a:pt x="58" y="20"/>
                    <a:pt x="57" y="20"/>
                    <a:pt x="55" y="21"/>
                  </a:cubicBezTo>
                  <a:cubicBezTo>
                    <a:pt x="54" y="22"/>
                    <a:pt x="53" y="23"/>
                    <a:pt x="53" y="24"/>
                  </a:cubicBezTo>
                  <a:cubicBezTo>
                    <a:pt x="53" y="25"/>
                    <a:pt x="54" y="26"/>
                    <a:pt x="55" y="28"/>
                  </a:cubicBezTo>
                  <a:cubicBezTo>
                    <a:pt x="56" y="29"/>
                    <a:pt x="57" y="30"/>
                    <a:pt x="59" y="32"/>
                  </a:cubicBezTo>
                  <a:cubicBezTo>
                    <a:pt x="62" y="33"/>
                    <a:pt x="64" y="34"/>
                    <a:pt x="67" y="35"/>
                  </a:cubicBezTo>
                  <a:cubicBezTo>
                    <a:pt x="71" y="36"/>
                    <a:pt x="74" y="36"/>
                    <a:pt x="79" y="37"/>
                  </a:cubicBezTo>
                  <a:cubicBezTo>
                    <a:pt x="79" y="45"/>
                    <a:pt x="79" y="45"/>
                    <a:pt x="79" y="45"/>
                  </a:cubicBezTo>
                  <a:cubicBezTo>
                    <a:pt x="79" y="46"/>
                    <a:pt x="79" y="46"/>
                    <a:pt x="79" y="47"/>
                  </a:cubicBezTo>
                  <a:cubicBezTo>
                    <a:pt x="80" y="47"/>
                    <a:pt x="81" y="47"/>
                    <a:pt x="82" y="47"/>
                  </a:cubicBezTo>
                  <a:cubicBezTo>
                    <a:pt x="84" y="47"/>
                    <a:pt x="84" y="47"/>
                    <a:pt x="85" y="47"/>
                  </a:cubicBezTo>
                  <a:cubicBezTo>
                    <a:pt x="85" y="46"/>
                    <a:pt x="86" y="45"/>
                    <a:pt x="86" y="44"/>
                  </a:cubicBezTo>
                  <a:cubicBezTo>
                    <a:pt x="86" y="36"/>
                    <a:pt x="86" y="36"/>
                    <a:pt x="86" y="36"/>
                  </a:cubicBezTo>
                  <a:cubicBezTo>
                    <a:pt x="91" y="36"/>
                    <a:pt x="95" y="35"/>
                    <a:pt x="99" y="34"/>
                  </a:cubicBezTo>
                  <a:cubicBezTo>
                    <a:pt x="103" y="33"/>
                    <a:pt x="106" y="31"/>
                    <a:pt x="108" y="29"/>
                  </a:cubicBezTo>
                  <a:cubicBezTo>
                    <a:pt x="110" y="27"/>
                    <a:pt x="111" y="25"/>
                    <a:pt x="111" y="23"/>
                  </a:cubicBezTo>
                  <a:cubicBezTo>
                    <a:pt x="111" y="21"/>
                    <a:pt x="110" y="19"/>
                    <a:pt x="109" y="18"/>
                  </a:cubicBezTo>
                  <a:cubicBezTo>
                    <a:pt x="108" y="16"/>
                    <a:pt x="106" y="15"/>
                    <a:pt x="104" y="14"/>
                  </a:cubicBezTo>
                  <a:cubicBezTo>
                    <a:pt x="101" y="13"/>
                    <a:pt x="99" y="12"/>
                    <a:pt x="96" y="11"/>
                  </a:cubicBezTo>
                  <a:cubicBezTo>
                    <a:pt x="94" y="11"/>
                    <a:pt x="90" y="10"/>
                    <a:pt x="86" y="9"/>
                  </a:cubicBezTo>
                  <a:cubicBezTo>
                    <a:pt x="86" y="0"/>
                    <a:pt x="86" y="0"/>
                    <a:pt x="86" y="0"/>
                  </a:cubicBezTo>
                  <a:cubicBezTo>
                    <a:pt x="88" y="0"/>
                    <a:pt x="91" y="0"/>
                    <a:pt x="93" y="0"/>
                  </a:cubicBezTo>
                  <a:cubicBezTo>
                    <a:pt x="94" y="1"/>
                    <a:pt x="94" y="1"/>
                    <a:pt x="94" y="2"/>
                  </a:cubicBezTo>
                  <a:cubicBezTo>
                    <a:pt x="95" y="4"/>
                    <a:pt x="98" y="5"/>
                    <a:pt x="101" y="5"/>
                  </a:cubicBezTo>
                  <a:cubicBezTo>
                    <a:pt x="103" y="5"/>
                    <a:pt x="105" y="5"/>
                    <a:pt x="106" y="4"/>
                  </a:cubicBezTo>
                  <a:cubicBezTo>
                    <a:pt x="107" y="3"/>
                    <a:pt x="108" y="3"/>
                    <a:pt x="108" y="2"/>
                  </a:cubicBezTo>
                  <a:cubicBezTo>
                    <a:pt x="128" y="5"/>
                    <a:pt x="146" y="10"/>
                    <a:pt x="159" y="18"/>
                  </a:cubicBezTo>
                  <a:cubicBezTo>
                    <a:pt x="159" y="18"/>
                    <a:pt x="159" y="18"/>
                    <a:pt x="159" y="19"/>
                  </a:cubicBezTo>
                  <a:cubicBezTo>
                    <a:pt x="159" y="40"/>
                    <a:pt x="124" y="58"/>
                    <a:pt x="79" y="58"/>
                  </a:cubicBezTo>
                  <a:cubicBezTo>
                    <a:pt x="35" y="58"/>
                    <a:pt x="0" y="40"/>
                    <a:pt x="0" y="19"/>
                  </a:cubicBezTo>
                  <a:cubicBezTo>
                    <a:pt x="0" y="18"/>
                    <a:pt x="0" y="18"/>
                    <a:pt x="0" y="17"/>
                  </a:cubicBezTo>
                  <a:cubicBezTo>
                    <a:pt x="14" y="9"/>
                    <a:pt x="34" y="3"/>
                    <a:pt x="56" y="1"/>
                  </a:cubicBezTo>
                  <a:cubicBezTo>
                    <a:pt x="55" y="2"/>
                    <a:pt x="55" y="2"/>
                    <a:pt x="55" y="3"/>
                  </a:cubicBezTo>
                  <a:cubicBezTo>
                    <a:pt x="55" y="6"/>
                    <a:pt x="56" y="8"/>
                    <a:pt x="58" y="10"/>
                  </a:cubicBezTo>
                  <a:cubicBezTo>
                    <a:pt x="60" y="11"/>
                    <a:pt x="63" y="13"/>
                    <a:pt x="66" y="14"/>
                  </a:cubicBezTo>
                  <a:close/>
                </a:path>
              </a:pathLst>
            </a:custGeom>
            <a:solidFill>
              <a:srgbClr val="005DA2"/>
            </a:solidFill>
            <a:ln w="9525">
              <a:noFill/>
            </a:ln>
          </p:spPr>
          <p:txBody>
            <a:bodyPr/>
            <a:lstStyle/>
            <a:p>
              <a:endParaRPr lang="zh-CN" altLang="en-US"/>
            </a:p>
          </p:txBody>
        </p:sp>
        <p:sp>
          <p:nvSpPr>
            <p:cNvPr id="52277" name="Freeform 685"/>
            <p:cNvSpPr>
              <a:spLocks noEditPoints="1"/>
            </p:cNvSpPr>
            <p:nvPr/>
          </p:nvSpPr>
          <p:spPr>
            <a:xfrm>
              <a:off x="8276164" y="2616104"/>
              <a:ext cx="808669" cy="480761"/>
            </a:xfrm>
            <a:custGeom>
              <a:avLst/>
              <a:gdLst/>
              <a:ahLst/>
              <a:cxnLst>
                <a:cxn ang="0">
                  <a:pos x="2147483647" y="2147483647"/>
                </a:cxn>
                <a:cxn ang="0">
                  <a:pos x="2147483647" y="2092629845"/>
                </a:cxn>
                <a:cxn ang="0">
                  <a:pos x="2147483647" y="177873393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674101958"/>
                </a:cxn>
                <a:cxn ang="0">
                  <a:pos x="2147483647" y="1464838015"/>
                </a:cxn>
                <a:cxn ang="0">
                  <a:pos x="971978490" y="1046320037"/>
                </a:cxn>
                <a:cxn ang="0">
                  <a:pos x="388788542" y="313895995"/>
                </a:cxn>
                <a:cxn ang="0">
                  <a:pos x="583189839" y="104632012"/>
                </a:cxn>
                <a:cxn ang="0">
                  <a:pos x="2147483647" y="0"/>
                </a:cxn>
                <a:cxn ang="0">
                  <a:pos x="2147483647" y="209264023"/>
                </a:cxn>
                <a:cxn ang="0">
                  <a:pos x="2147483647" y="627791990"/>
                </a:cxn>
                <a:cxn ang="0">
                  <a:pos x="2147483647" y="837056094"/>
                </a:cxn>
                <a:cxn ang="0">
                  <a:pos x="2147483647" y="0"/>
                </a:cxn>
                <a:cxn ang="0">
                  <a:pos x="2147483647" y="0"/>
                </a:cxn>
                <a:cxn ang="0">
                  <a:pos x="2147483647" y="0"/>
                </a:cxn>
                <a:cxn ang="0">
                  <a:pos x="2147483647" y="941688065"/>
                </a:cxn>
                <a:cxn ang="0">
                  <a:pos x="2147483647" y="1150952009"/>
                </a:cxn>
                <a:cxn ang="0">
                  <a:pos x="2147483647" y="1464838015"/>
                </a:cxn>
                <a:cxn ang="0">
                  <a:pos x="2147483647" y="1883365902"/>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66365736" y="2147483647"/>
                </a:cxn>
                <a:cxn ang="0">
                  <a:pos x="388788542" y="2147483647"/>
                </a:cxn>
                <a:cxn ang="0">
                  <a:pos x="0" y="2147483647"/>
                </a:cxn>
                <a:cxn ang="0">
                  <a:pos x="388788542" y="2147483647"/>
                </a:cxn>
                <a:cxn ang="0">
                  <a:pos x="1360766924" y="2092629845"/>
                </a:cxn>
                <a:cxn ang="0">
                  <a:pos x="2138344226" y="2147483647"/>
                </a:cxn>
                <a:cxn ang="0">
                  <a:pos x="2147483647" y="2147483647"/>
                </a:cxn>
                <a:cxn ang="0">
                  <a:pos x="2147483647" y="2147483647"/>
                </a:cxn>
              </a:cxnLst>
              <a:rect l="0" t="0" r="0" b="0"/>
              <a:pathLst>
                <a:path w="58" h="47">
                  <a:moveTo>
                    <a:pt x="44" y="24"/>
                  </a:moveTo>
                  <a:cubicBezTo>
                    <a:pt x="44" y="22"/>
                    <a:pt x="43" y="21"/>
                    <a:pt x="41" y="20"/>
                  </a:cubicBezTo>
                  <a:cubicBezTo>
                    <a:pt x="39" y="19"/>
                    <a:pt x="36" y="18"/>
                    <a:pt x="33" y="17"/>
                  </a:cubicBezTo>
                  <a:cubicBezTo>
                    <a:pt x="33" y="31"/>
                    <a:pt x="33" y="31"/>
                    <a:pt x="33" y="31"/>
                  </a:cubicBezTo>
                  <a:cubicBezTo>
                    <a:pt x="36" y="30"/>
                    <a:pt x="39" y="29"/>
                    <a:pt x="41" y="28"/>
                  </a:cubicBezTo>
                  <a:cubicBezTo>
                    <a:pt x="43" y="27"/>
                    <a:pt x="44" y="25"/>
                    <a:pt x="44" y="24"/>
                  </a:cubicBezTo>
                  <a:close/>
                  <a:moveTo>
                    <a:pt x="16" y="26"/>
                  </a:moveTo>
                  <a:cubicBezTo>
                    <a:pt x="17" y="27"/>
                    <a:pt x="18" y="28"/>
                    <a:pt x="20" y="29"/>
                  </a:cubicBezTo>
                  <a:cubicBezTo>
                    <a:pt x="21" y="29"/>
                    <a:pt x="23" y="30"/>
                    <a:pt x="26" y="30"/>
                  </a:cubicBezTo>
                  <a:cubicBezTo>
                    <a:pt x="26" y="16"/>
                    <a:pt x="26" y="16"/>
                    <a:pt x="26" y="16"/>
                  </a:cubicBezTo>
                  <a:cubicBezTo>
                    <a:pt x="21" y="15"/>
                    <a:pt x="17" y="15"/>
                    <a:pt x="13" y="14"/>
                  </a:cubicBezTo>
                  <a:cubicBezTo>
                    <a:pt x="10" y="13"/>
                    <a:pt x="7" y="11"/>
                    <a:pt x="5" y="10"/>
                  </a:cubicBezTo>
                  <a:cubicBezTo>
                    <a:pt x="3" y="8"/>
                    <a:pt x="2" y="6"/>
                    <a:pt x="2" y="3"/>
                  </a:cubicBezTo>
                  <a:cubicBezTo>
                    <a:pt x="2" y="2"/>
                    <a:pt x="2" y="2"/>
                    <a:pt x="3" y="1"/>
                  </a:cubicBezTo>
                  <a:cubicBezTo>
                    <a:pt x="7" y="0"/>
                    <a:pt x="12" y="0"/>
                    <a:pt x="17" y="0"/>
                  </a:cubicBezTo>
                  <a:cubicBezTo>
                    <a:pt x="16" y="1"/>
                    <a:pt x="16" y="1"/>
                    <a:pt x="16" y="2"/>
                  </a:cubicBezTo>
                  <a:cubicBezTo>
                    <a:pt x="16" y="4"/>
                    <a:pt x="17" y="5"/>
                    <a:pt x="18" y="6"/>
                  </a:cubicBezTo>
                  <a:cubicBezTo>
                    <a:pt x="20" y="7"/>
                    <a:pt x="22" y="8"/>
                    <a:pt x="26" y="8"/>
                  </a:cubicBezTo>
                  <a:cubicBezTo>
                    <a:pt x="26" y="0"/>
                    <a:pt x="26" y="0"/>
                    <a:pt x="26" y="0"/>
                  </a:cubicBezTo>
                  <a:cubicBezTo>
                    <a:pt x="26" y="0"/>
                    <a:pt x="26" y="0"/>
                    <a:pt x="26" y="0"/>
                  </a:cubicBezTo>
                  <a:cubicBezTo>
                    <a:pt x="28" y="0"/>
                    <a:pt x="30" y="0"/>
                    <a:pt x="33" y="0"/>
                  </a:cubicBezTo>
                  <a:cubicBezTo>
                    <a:pt x="33" y="9"/>
                    <a:pt x="33" y="9"/>
                    <a:pt x="33" y="9"/>
                  </a:cubicBezTo>
                  <a:cubicBezTo>
                    <a:pt x="37" y="10"/>
                    <a:pt x="41" y="11"/>
                    <a:pt x="43" y="11"/>
                  </a:cubicBezTo>
                  <a:cubicBezTo>
                    <a:pt x="46" y="12"/>
                    <a:pt x="48" y="13"/>
                    <a:pt x="51" y="14"/>
                  </a:cubicBezTo>
                  <a:cubicBezTo>
                    <a:pt x="53" y="15"/>
                    <a:pt x="55" y="16"/>
                    <a:pt x="56" y="18"/>
                  </a:cubicBezTo>
                  <a:cubicBezTo>
                    <a:pt x="57" y="19"/>
                    <a:pt x="58" y="21"/>
                    <a:pt x="58" y="23"/>
                  </a:cubicBezTo>
                  <a:cubicBezTo>
                    <a:pt x="58" y="25"/>
                    <a:pt x="57" y="27"/>
                    <a:pt x="55" y="29"/>
                  </a:cubicBezTo>
                  <a:cubicBezTo>
                    <a:pt x="53" y="31"/>
                    <a:pt x="50" y="33"/>
                    <a:pt x="46" y="34"/>
                  </a:cubicBezTo>
                  <a:cubicBezTo>
                    <a:pt x="42" y="35"/>
                    <a:pt x="38" y="36"/>
                    <a:pt x="33" y="36"/>
                  </a:cubicBezTo>
                  <a:cubicBezTo>
                    <a:pt x="33" y="44"/>
                    <a:pt x="33" y="44"/>
                    <a:pt x="33" y="44"/>
                  </a:cubicBezTo>
                  <a:cubicBezTo>
                    <a:pt x="33" y="45"/>
                    <a:pt x="32" y="46"/>
                    <a:pt x="32" y="47"/>
                  </a:cubicBezTo>
                  <a:cubicBezTo>
                    <a:pt x="31" y="47"/>
                    <a:pt x="31" y="47"/>
                    <a:pt x="29" y="47"/>
                  </a:cubicBezTo>
                  <a:cubicBezTo>
                    <a:pt x="28" y="47"/>
                    <a:pt x="27" y="47"/>
                    <a:pt x="26" y="47"/>
                  </a:cubicBezTo>
                  <a:cubicBezTo>
                    <a:pt x="26" y="46"/>
                    <a:pt x="26" y="46"/>
                    <a:pt x="26" y="45"/>
                  </a:cubicBezTo>
                  <a:cubicBezTo>
                    <a:pt x="26" y="37"/>
                    <a:pt x="26" y="37"/>
                    <a:pt x="26" y="37"/>
                  </a:cubicBezTo>
                  <a:cubicBezTo>
                    <a:pt x="21" y="36"/>
                    <a:pt x="18" y="36"/>
                    <a:pt x="14" y="35"/>
                  </a:cubicBezTo>
                  <a:cubicBezTo>
                    <a:pt x="11" y="34"/>
                    <a:pt x="9" y="33"/>
                    <a:pt x="6" y="32"/>
                  </a:cubicBezTo>
                  <a:cubicBezTo>
                    <a:pt x="4" y="30"/>
                    <a:pt x="3" y="29"/>
                    <a:pt x="2" y="28"/>
                  </a:cubicBezTo>
                  <a:cubicBezTo>
                    <a:pt x="1" y="26"/>
                    <a:pt x="0" y="25"/>
                    <a:pt x="0" y="24"/>
                  </a:cubicBezTo>
                  <a:cubicBezTo>
                    <a:pt x="0" y="23"/>
                    <a:pt x="1" y="22"/>
                    <a:pt x="2" y="21"/>
                  </a:cubicBezTo>
                  <a:cubicBezTo>
                    <a:pt x="4" y="20"/>
                    <a:pt x="5" y="20"/>
                    <a:pt x="7" y="20"/>
                  </a:cubicBezTo>
                  <a:cubicBezTo>
                    <a:pt x="9" y="20"/>
                    <a:pt x="10" y="20"/>
                    <a:pt x="11" y="21"/>
                  </a:cubicBezTo>
                  <a:cubicBezTo>
                    <a:pt x="13" y="21"/>
                    <a:pt x="13" y="22"/>
                    <a:pt x="14" y="22"/>
                  </a:cubicBezTo>
                  <a:cubicBezTo>
                    <a:pt x="15" y="24"/>
                    <a:pt x="16" y="25"/>
                    <a:pt x="16" y="26"/>
                  </a:cubicBezTo>
                  <a:close/>
                </a:path>
              </a:pathLst>
            </a:custGeom>
            <a:solidFill>
              <a:srgbClr val="58595B"/>
            </a:solidFill>
            <a:ln w="9525">
              <a:noFill/>
            </a:ln>
          </p:spPr>
          <p:txBody>
            <a:bodyPr/>
            <a:lstStyle/>
            <a:p>
              <a:endParaRPr lang="zh-CN" altLang="en-US"/>
            </a:p>
          </p:txBody>
        </p:sp>
        <p:sp>
          <p:nvSpPr>
            <p:cNvPr id="52278" name="Freeform 686"/>
            <p:cNvSpPr/>
            <p:nvPr/>
          </p:nvSpPr>
          <p:spPr>
            <a:xfrm>
              <a:off x="7538332" y="2399544"/>
              <a:ext cx="2219396" cy="398472"/>
            </a:xfrm>
            <a:custGeom>
              <a:avLst/>
              <a:gdLst/>
              <a:ahLst/>
              <a:cxnLst>
                <a:cxn ang="0">
                  <a:pos x="0" y="2147483647"/>
                </a:cxn>
                <a:cxn ang="0">
                  <a:pos x="2147483647" y="0"/>
                </a:cxn>
                <a:cxn ang="0">
                  <a:pos x="2147483647" y="1148314436"/>
                </a:cxn>
                <a:cxn ang="0">
                  <a:pos x="2147483647" y="2147483647"/>
                </a:cxn>
                <a:cxn ang="0">
                  <a:pos x="2147483647" y="2147483647"/>
                </a:cxn>
                <a:cxn ang="0">
                  <a:pos x="2147483647" y="2147483647"/>
                </a:cxn>
                <a:cxn ang="0">
                  <a:pos x="2147483647" y="1983440220"/>
                </a:cxn>
                <a:cxn ang="0">
                  <a:pos x="2147483647" y="1670272002"/>
                </a:cxn>
                <a:cxn ang="0">
                  <a:pos x="2147483647" y="1357093567"/>
                </a:cxn>
                <a:cxn ang="0">
                  <a:pos x="2147483647" y="1252703842"/>
                </a:cxn>
                <a:cxn ang="0">
                  <a:pos x="2147483647" y="835136001"/>
                </a:cxn>
                <a:cxn ang="0">
                  <a:pos x="2147483647" y="626346812"/>
                </a:cxn>
                <a:cxn ang="0">
                  <a:pos x="2147483647" y="835136001"/>
                </a:cxn>
                <a:cxn ang="0">
                  <a:pos x="2147483647" y="1252703842"/>
                </a:cxn>
                <a:cxn ang="0">
                  <a:pos x="2147483647" y="1670272002"/>
                </a:cxn>
                <a:cxn ang="0">
                  <a:pos x="2147483647" y="2147483647"/>
                </a:cxn>
                <a:cxn ang="0">
                  <a:pos x="0" y="2147483647"/>
                </a:cxn>
              </a:cxnLst>
              <a:rect l="0" t="0" r="0" b="0"/>
              <a:pathLst>
                <a:path w="159" h="39">
                  <a:moveTo>
                    <a:pt x="0" y="38"/>
                  </a:moveTo>
                  <a:cubicBezTo>
                    <a:pt x="1" y="17"/>
                    <a:pt x="36" y="0"/>
                    <a:pt x="79" y="0"/>
                  </a:cubicBezTo>
                  <a:cubicBezTo>
                    <a:pt x="101" y="0"/>
                    <a:pt x="121" y="4"/>
                    <a:pt x="136" y="11"/>
                  </a:cubicBezTo>
                  <a:cubicBezTo>
                    <a:pt x="150" y="18"/>
                    <a:pt x="159" y="28"/>
                    <a:pt x="159" y="39"/>
                  </a:cubicBezTo>
                  <a:cubicBezTo>
                    <a:pt x="146" y="31"/>
                    <a:pt x="128" y="26"/>
                    <a:pt x="108" y="23"/>
                  </a:cubicBezTo>
                  <a:cubicBezTo>
                    <a:pt x="108" y="23"/>
                    <a:pt x="108" y="22"/>
                    <a:pt x="108" y="22"/>
                  </a:cubicBezTo>
                  <a:cubicBezTo>
                    <a:pt x="108" y="21"/>
                    <a:pt x="108" y="20"/>
                    <a:pt x="107" y="19"/>
                  </a:cubicBezTo>
                  <a:cubicBezTo>
                    <a:pt x="106" y="18"/>
                    <a:pt x="105" y="17"/>
                    <a:pt x="103" y="16"/>
                  </a:cubicBezTo>
                  <a:cubicBezTo>
                    <a:pt x="101" y="15"/>
                    <a:pt x="98" y="14"/>
                    <a:pt x="96" y="13"/>
                  </a:cubicBezTo>
                  <a:cubicBezTo>
                    <a:pt x="93" y="12"/>
                    <a:pt x="89" y="12"/>
                    <a:pt x="86" y="12"/>
                  </a:cubicBezTo>
                  <a:cubicBezTo>
                    <a:pt x="86" y="8"/>
                    <a:pt x="86" y="8"/>
                    <a:pt x="86" y="8"/>
                  </a:cubicBezTo>
                  <a:cubicBezTo>
                    <a:pt x="86" y="7"/>
                    <a:pt x="84" y="6"/>
                    <a:pt x="82" y="6"/>
                  </a:cubicBezTo>
                  <a:cubicBezTo>
                    <a:pt x="80" y="6"/>
                    <a:pt x="79" y="7"/>
                    <a:pt x="79" y="8"/>
                  </a:cubicBezTo>
                  <a:cubicBezTo>
                    <a:pt x="79" y="12"/>
                    <a:pt x="79" y="12"/>
                    <a:pt x="79" y="12"/>
                  </a:cubicBezTo>
                  <a:cubicBezTo>
                    <a:pt x="71" y="12"/>
                    <a:pt x="65" y="13"/>
                    <a:pt x="61" y="16"/>
                  </a:cubicBezTo>
                  <a:cubicBezTo>
                    <a:pt x="58" y="17"/>
                    <a:pt x="56" y="19"/>
                    <a:pt x="56" y="22"/>
                  </a:cubicBezTo>
                  <a:cubicBezTo>
                    <a:pt x="34" y="24"/>
                    <a:pt x="14" y="30"/>
                    <a:pt x="0" y="38"/>
                  </a:cubicBezTo>
                  <a:close/>
                </a:path>
              </a:pathLst>
            </a:custGeom>
            <a:solidFill>
              <a:srgbClr val="33BFC7"/>
            </a:solidFill>
            <a:ln w="9525">
              <a:noFill/>
            </a:ln>
          </p:spPr>
          <p:txBody>
            <a:bodyPr/>
            <a:lstStyle/>
            <a:p>
              <a:endParaRPr lang="zh-CN" altLang="en-US"/>
            </a:p>
          </p:txBody>
        </p:sp>
        <p:sp>
          <p:nvSpPr>
            <p:cNvPr id="52279" name="Freeform 687"/>
            <p:cNvSpPr/>
            <p:nvPr/>
          </p:nvSpPr>
          <p:spPr>
            <a:xfrm>
              <a:off x="7384867" y="2789355"/>
              <a:ext cx="2508625" cy="467767"/>
            </a:xfrm>
            <a:custGeom>
              <a:avLst/>
              <a:gdLst/>
              <a:ahLst/>
              <a:cxnLst>
                <a:cxn ang="0">
                  <a:pos x="2136582122" y="206814038"/>
                </a:cxn>
                <a:cxn ang="0">
                  <a:pos x="2147483647" y="2147483647"/>
                </a:cxn>
                <a:cxn ang="0">
                  <a:pos x="2147483647" y="206814038"/>
                </a:cxn>
                <a:cxn ang="0">
                  <a:pos x="2147483647" y="103407019"/>
                </a:cxn>
                <a:cxn ang="0">
                  <a:pos x="2147483647" y="827245983"/>
                </a:cxn>
                <a:cxn ang="0">
                  <a:pos x="2147483647" y="2147483647"/>
                </a:cxn>
                <a:cxn ang="0">
                  <a:pos x="0" y="723839004"/>
                </a:cxn>
                <a:cxn ang="0">
                  <a:pos x="2136582122" y="0"/>
                </a:cxn>
                <a:cxn ang="0">
                  <a:pos x="2136582122" y="206814038"/>
                </a:cxn>
              </a:cxnLst>
              <a:rect l="0" t="0" r="0" b="0"/>
              <a:pathLst>
                <a:path w="180" h="46">
                  <a:moveTo>
                    <a:pt x="11" y="2"/>
                  </a:moveTo>
                  <a:cubicBezTo>
                    <a:pt x="11" y="23"/>
                    <a:pt x="46" y="41"/>
                    <a:pt x="90" y="41"/>
                  </a:cubicBezTo>
                  <a:cubicBezTo>
                    <a:pt x="135" y="41"/>
                    <a:pt x="170" y="23"/>
                    <a:pt x="170" y="2"/>
                  </a:cubicBezTo>
                  <a:cubicBezTo>
                    <a:pt x="170" y="1"/>
                    <a:pt x="170" y="1"/>
                    <a:pt x="170" y="1"/>
                  </a:cubicBezTo>
                  <a:cubicBezTo>
                    <a:pt x="174" y="3"/>
                    <a:pt x="177" y="5"/>
                    <a:pt x="180" y="8"/>
                  </a:cubicBezTo>
                  <a:cubicBezTo>
                    <a:pt x="174" y="30"/>
                    <a:pt x="136" y="46"/>
                    <a:pt x="90" y="46"/>
                  </a:cubicBezTo>
                  <a:cubicBezTo>
                    <a:pt x="44" y="46"/>
                    <a:pt x="6" y="29"/>
                    <a:pt x="0" y="7"/>
                  </a:cubicBezTo>
                  <a:cubicBezTo>
                    <a:pt x="3" y="4"/>
                    <a:pt x="7" y="2"/>
                    <a:pt x="11" y="0"/>
                  </a:cubicBezTo>
                  <a:cubicBezTo>
                    <a:pt x="11" y="1"/>
                    <a:pt x="11" y="1"/>
                    <a:pt x="11" y="2"/>
                  </a:cubicBezTo>
                  <a:close/>
                </a:path>
              </a:pathLst>
            </a:custGeom>
            <a:solidFill>
              <a:srgbClr val="FFFFFF"/>
            </a:solidFill>
            <a:ln w="9525">
              <a:noFill/>
            </a:ln>
          </p:spPr>
          <p:txBody>
            <a:bodyPr/>
            <a:lstStyle/>
            <a:p>
              <a:endParaRPr lang="zh-CN" altLang="en-US"/>
            </a:p>
          </p:txBody>
        </p:sp>
        <p:sp>
          <p:nvSpPr>
            <p:cNvPr id="52280" name="Freeform 688"/>
            <p:cNvSpPr/>
            <p:nvPr/>
          </p:nvSpPr>
          <p:spPr>
            <a:xfrm>
              <a:off x="7384867" y="2347569"/>
              <a:ext cx="2526337" cy="524075"/>
            </a:xfrm>
            <a:custGeom>
              <a:avLst/>
              <a:gdLst/>
              <a:ahLst/>
              <a:cxnLst>
                <a:cxn ang="0">
                  <a:pos x="2147483647" y="527979875"/>
                </a:cxn>
                <a:cxn ang="0">
                  <a:pos x="2142975978"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1689535729"/>
                </a:cxn>
                <a:cxn ang="0">
                  <a:pos x="2147483647" y="527979875"/>
                </a:cxn>
              </a:cxnLst>
              <a:rect l="0" t="0" r="0" b="0"/>
              <a:pathLst>
                <a:path w="181" h="51">
                  <a:moveTo>
                    <a:pt x="90" y="5"/>
                  </a:moveTo>
                  <a:cubicBezTo>
                    <a:pt x="47" y="5"/>
                    <a:pt x="12" y="22"/>
                    <a:pt x="11" y="43"/>
                  </a:cubicBezTo>
                  <a:cubicBezTo>
                    <a:pt x="7" y="45"/>
                    <a:pt x="3" y="47"/>
                    <a:pt x="0" y="50"/>
                  </a:cubicBezTo>
                  <a:cubicBezTo>
                    <a:pt x="0" y="48"/>
                    <a:pt x="0" y="46"/>
                    <a:pt x="0" y="45"/>
                  </a:cubicBezTo>
                  <a:cubicBezTo>
                    <a:pt x="0" y="20"/>
                    <a:pt x="40" y="0"/>
                    <a:pt x="90" y="0"/>
                  </a:cubicBezTo>
                  <a:cubicBezTo>
                    <a:pt x="141" y="0"/>
                    <a:pt x="181" y="20"/>
                    <a:pt x="181" y="45"/>
                  </a:cubicBezTo>
                  <a:cubicBezTo>
                    <a:pt x="181" y="47"/>
                    <a:pt x="181" y="49"/>
                    <a:pt x="180" y="51"/>
                  </a:cubicBezTo>
                  <a:cubicBezTo>
                    <a:pt x="177" y="48"/>
                    <a:pt x="174" y="46"/>
                    <a:pt x="170" y="44"/>
                  </a:cubicBezTo>
                  <a:cubicBezTo>
                    <a:pt x="170" y="33"/>
                    <a:pt x="161" y="23"/>
                    <a:pt x="147" y="16"/>
                  </a:cubicBezTo>
                  <a:cubicBezTo>
                    <a:pt x="132" y="9"/>
                    <a:pt x="112" y="5"/>
                    <a:pt x="90" y="5"/>
                  </a:cubicBezTo>
                  <a:close/>
                </a:path>
              </a:pathLst>
            </a:custGeom>
            <a:solidFill>
              <a:srgbClr val="FFFFFF"/>
            </a:solidFill>
            <a:ln w="9525">
              <a:noFill/>
            </a:ln>
          </p:spPr>
          <p:txBody>
            <a:bodyPr/>
            <a:lstStyle/>
            <a:p>
              <a:endParaRPr lang="zh-CN" altLang="en-US"/>
            </a:p>
          </p:txBody>
        </p:sp>
        <p:sp>
          <p:nvSpPr>
            <p:cNvPr id="52281" name="Freeform 689"/>
            <p:cNvSpPr/>
            <p:nvPr/>
          </p:nvSpPr>
          <p:spPr>
            <a:xfrm>
              <a:off x="7231400" y="2858650"/>
              <a:ext cx="2815565" cy="480761"/>
            </a:xfrm>
            <a:custGeom>
              <a:avLst/>
              <a:gdLst/>
              <a:ahLst/>
              <a:cxnLst>
                <a:cxn ang="0">
                  <a:pos x="2147483647" y="2147483647"/>
                </a:cxn>
                <a:cxn ang="0">
                  <a:pos x="0" y="1150952009"/>
                </a:cxn>
                <a:cxn ang="0">
                  <a:pos x="2137083753" y="0"/>
                </a:cxn>
                <a:cxn ang="0">
                  <a:pos x="2147483647" y="2147483647"/>
                </a:cxn>
                <a:cxn ang="0">
                  <a:pos x="2147483647" y="104632012"/>
                </a:cxn>
                <a:cxn ang="0">
                  <a:pos x="2147483647" y="1255573752"/>
                </a:cxn>
                <a:cxn ang="0">
                  <a:pos x="2147483647" y="2147483647"/>
                </a:cxn>
                <a:cxn ang="0">
                  <a:pos x="2147483647" y="2147483647"/>
                </a:cxn>
              </a:cxnLst>
              <a:rect l="0" t="0" r="0" b="0"/>
              <a:pathLst>
                <a:path w="202" h="47">
                  <a:moveTo>
                    <a:pt x="38" y="37"/>
                  </a:moveTo>
                  <a:cubicBezTo>
                    <a:pt x="21" y="31"/>
                    <a:pt x="7" y="22"/>
                    <a:pt x="0" y="11"/>
                  </a:cubicBezTo>
                  <a:cubicBezTo>
                    <a:pt x="3" y="7"/>
                    <a:pt x="7" y="3"/>
                    <a:pt x="11" y="0"/>
                  </a:cubicBezTo>
                  <a:cubicBezTo>
                    <a:pt x="17" y="22"/>
                    <a:pt x="55" y="39"/>
                    <a:pt x="101" y="39"/>
                  </a:cubicBezTo>
                  <a:cubicBezTo>
                    <a:pt x="147" y="39"/>
                    <a:pt x="185" y="23"/>
                    <a:pt x="191" y="1"/>
                  </a:cubicBezTo>
                  <a:cubicBezTo>
                    <a:pt x="196" y="4"/>
                    <a:pt x="200" y="8"/>
                    <a:pt x="202" y="12"/>
                  </a:cubicBezTo>
                  <a:cubicBezTo>
                    <a:pt x="188" y="33"/>
                    <a:pt x="148" y="47"/>
                    <a:pt x="102" y="47"/>
                  </a:cubicBezTo>
                  <a:cubicBezTo>
                    <a:pt x="78" y="47"/>
                    <a:pt x="56" y="44"/>
                    <a:pt x="38" y="37"/>
                  </a:cubicBezTo>
                  <a:close/>
                </a:path>
              </a:pathLst>
            </a:custGeom>
            <a:solidFill>
              <a:srgbClr val="58595B"/>
            </a:solidFill>
            <a:ln w="9525">
              <a:noFill/>
            </a:ln>
          </p:spPr>
          <p:txBody>
            <a:bodyPr/>
            <a:lstStyle/>
            <a:p>
              <a:endParaRPr lang="zh-CN" altLang="en-US"/>
            </a:p>
          </p:txBody>
        </p:sp>
        <p:sp>
          <p:nvSpPr>
            <p:cNvPr id="52282" name="Freeform 690"/>
            <p:cNvSpPr/>
            <p:nvPr/>
          </p:nvSpPr>
          <p:spPr>
            <a:xfrm>
              <a:off x="7160569" y="2265282"/>
              <a:ext cx="2969036" cy="718976"/>
            </a:xfrm>
            <a:custGeom>
              <a:avLst/>
              <a:gdLst/>
              <a:ahLst/>
              <a:cxnLst>
                <a:cxn ang="0">
                  <a:pos x="2147483647" y="2147483647"/>
                </a:cxn>
                <a:cxn ang="0">
                  <a:pos x="971502190"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43964795"/>
                </a:cxn>
                <a:cxn ang="0">
                  <a:pos x="2147483647" y="2147483647"/>
                </a:cxn>
                <a:cxn ang="0">
                  <a:pos x="2147483647" y="2147483647"/>
                </a:cxn>
              </a:cxnLst>
              <a:rect l="0" t="0" r="0" b="0"/>
              <a:pathLst>
                <a:path w="213" h="70">
                  <a:moveTo>
                    <a:pt x="16" y="58"/>
                  </a:moveTo>
                  <a:cubicBezTo>
                    <a:pt x="12" y="61"/>
                    <a:pt x="8" y="65"/>
                    <a:pt x="5" y="69"/>
                  </a:cubicBezTo>
                  <a:cubicBezTo>
                    <a:pt x="2" y="64"/>
                    <a:pt x="0" y="59"/>
                    <a:pt x="0" y="53"/>
                  </a:cubicBezTo>
                  <a:cubicBezTo>
                    <a:pt x="0" y="53"/>
                    <a:pt x="0" y="53"/>
                    <a:pt x="0" y="53"/>
                  </a:cubicBezTo>
                  <a:cubicBezTo>
                    <a:pt x="0" y="23"/>
                    <a:pt x="48" y="0"/>
                    <a:pt x="107" y="0"/>
                  </a:cubicBezTo>
                  <a:cubicBezTo>
                    <a:pt x="166" y="0"/>
                    <a:pt x="213" y="23"/>
                    <a:pt x="213" y="53"/>
                  </a:cubicBezTo>
                  <a:cubicBezTo>
                    <a:pt x="213" y="53"/>
                    <a:pt x="213" y="53"/>
                    <a:pt x="213" y="53"/>
                  </a:cubicBezTo>
                  <a:cubicBezTo>
                    <a:pt x="213" y="54"/>
                    <a:pt x="213" y="54"/>
                    <a:pt x="213" y="54"/>
                  </a:cubicBezTo>
                  <a:cubicBezTo>
                    <a:pt x="213" y="54"/>
                    <a:pt x="213" y="54"/>
                    <a:pt x="213" y="54"/>
                  </a:cubicBezTo>
                  <a:cubicBezTo>
                    <a:pt x="213" y="60"/>
                    <a:pt x="211" y="65"/>
                    <a:pt x="207" y="70"/>
                  </a:cubicBezTo>
                  <a:cubicBezTo>
                    <a:pt x="205" y="66"/>
                    <a:pt x="201" y="62"/>
                    <a:pt x="196" y="59"/>
                  </a:cubicBezTo>
                  <a:cubicBezTo>
                    <a:pt x="197" y="57"/>
                    <a:pt x="197" y="55"/>
                    <a:pt x="197" y="53"/>
                  </a:cubicBezTo>
                  <a:cubicBezTo>
                    <a:pt x="197" y="28"/>
                    <a:pt x="157" y="8"/>
                    <a:pt x="106" y="8"/>
                  </a:cubicBezTo>
                  <a:cubicBezTo>
                    <a:pt x="56" y="8"/>
                    <a:pt x="16" y="28"/>
                    <a:pt x="16" y="53"/>
                  </a:cubicBezTo>
                  <a:cubicBezTo>
                    <a:pt x="16" y="54"/>
                    <a:pt x="16" y="56"/>
                    <a:pt x="16" y="58"/>
                  </a:cubicBezTo>
                  <a:close/>
                </a:path>
              </a:pathLst>
            </a:custGeom>
            <a:solidFill>
              <a:srgbClr val="58595B"/>
            </a:solidFill>
            <a:ln w="9525">
              <a:noFill/>
            </a:ln>
          </p:spPr>
          <p:txBody>
            <a:bodyPr/>
            <a:lstStyle/>
            <a:p>
              <a:endParaRPr lang="zh-CN" altLang="en-US"/>
            </a:p>
          </p:txBody>
        </p:sp>
        <p:sp>
          <p:nvSpPr>
            <p:cNvPr id="52283" name="Freeform 691"/>
            <p:cNvSpPr/>
            <p:nvPr/>
          </p:nvSpPr>
          <p:spPr>
            <a:xfrm>
              <a:off x="7148762" y="2806679"/>
              <a:ext cx="82638" cy="329170"/>
            </a:xfrm>
            <a:custGeom>
              <a:avLst/>
              <a:gdLst/>
              <a:ahLst/>
              <a:cxnLst>
                <a:cxn ang="0">
                  <a:pos x="1138173243" y="1693013725"/>
                </a:cxn>
                <a:cxn ang="0">
                  <a:pos x="0" y="2147483647"/>
                </a:cxn>
                <a:cxn ang="0">
                  <a:pos x="189695522" y="0"/>
                </a:cxn>
                <a:cxn ang="0">
                  <a:pos x="1138173243" y="1693013725"/>
                </a:cxn>
              </a:cxnLst>
              <a:rect l="0" t="0" r="0" b="0"/>
              <a:pathLst>
                <a:path w="6" h="32">
                  <a:moveTo>
                    <a:pt x="6" y="16"/>
                  </a:moveTo>
                  <a:cubicBezTo>
                    <a:pt x="2" y="21"/>
                    <a:pt x="0" y="27"/>
                    <a:pt x="0" y="32"/>
                  </a:cubicBezTo>
                  <a:cubicBezTo>
                    <a:pt x="1" y="0"/>
                    <a:pt x="1" y="0"/>
                    <a:pt x="1" y="0"/>
                  </a:cubicBezTo>
                  <a:cubicBezTo>
                    <a:pt x="1" y="6"/>
                    <a:pt x="3" y="11"/>
                    <a:pt x="6" y="16"/>
                  </a:cubicBezTo>
                  <a:close/>
                </a:path>
              </a:pathLst>
            </a:custGeom>
            <a:solidFill>
              <a:srgbClr val="005DA2"/>
            </a:solidFill>
            <a:ln w="9525">
              <a:noFill/>
            </a:ln>
          </p:spPr>
          <p:txBody>
            <a:bodyPr/>
            <a:lstStyle/>
            <a:p>
              <a:endParaRPr lang="zh-CN" altLang="en-US"/>
            </a:p>
          </p:txBody>
        </p:sp>
        <p:sp>
          <p:nvSpPr>
            <p:cNvPr id="52284" name="Freeform 692"/>
            <p:cNvSpPr/>
            <p:nvPr/>
          </p:nvSpPr>
          <p:spPr>
            <a:xfrm>
              <a:off x="10064668" y="2182988"/>
              <a:ext cx="82638" cy="337835"/>
            </a:xfrm>
            <a:custGeom>
              <a:avLst/>
              <a:gdLst/>
              <a:ahLst/>
              <a:cxnLst>
                <a:cxn ang="0">
                  <a:pos x="0" y="1676879718"/>
                </a:cxn>
                <a:cxn ang="0">
                  <a:pos x="1138173243" y="0"/>
                </a:cxn>
                <a:cxn ang="0">
                  <a:pos x="948477774" y="2147483647"/>
                </a:cxn>
                <a:cxn ang="0">
                  <a:pos x="0" y="1676879718"/>
                </a:cxn>
              </a:cxnLst>
              <a:rect l="0" t="0" r="0" b="0"/>
              <a:pathLst>
                <a:path w="6" h="33">
                  <a:moveTo>
                    <a:pt x="0" y="16"/>
                  </a:moveTo>
                  <a:cubicBezTo>
                    <a:pt x="3" y="11"/>
                    <a:pt x="6" y="6"/>
                    <a:pt x="6" y="0"/>
                  </a:cubicBezTo>
                  <a:cubicBezTo>
                    <a:pt x="5" y="33"/>
                    <a:pt x="5" y="33"/>
                    <a:pt x="5" y="33"/>
                  </a:cubicBezTo>
                  <a:cubicBezTo>
                    <a:pt x="5" y="27"/>
                    <a:pt x="3" y="21"/>
                    <a:pt x="0" y="16"/>
                  </a:cubicBezTo>
                  <a:close/>
                </a:path>
              </a:pathLst>
            </a:custGeom>
            <a:solidFill>
              <a:srgbClr val="005DA2"/>
            </a:solidFill>
            <a:ln w="9525">
              <a:noFill/>
            </a:ln>
          </p:spPr>
          <p:txBody>
            <a:bodyPr/>
            <a:lstStyle/>
            <a:p>
              <a:endParaRPr lang="zh-CN" altLang="en-US"/>
            </a:p>
          </p:txBody>
        </p:sp>
        <p:sp>
          <p:nvSpPr>
            <p:cNvPr id="52285" name="Freeform 693"/>
            <p:cNvSpPr/>
            <p:nvPr/>
          </p:nvSpPr>
          <p:spPr>
            <a:xfrm>
              <a:off x="7160569" y="2338912"/>
              <a:ext cx="2969036" cy="714643"/>
            </a:xfrm>
            <a:custGeom>
              <a:avLst/>
              <a:gdLst/>
              <a:ahLst/>
              <a:cxnLst>
                <a:cxn ang="0">
                  <a:pos x="1165799753" y="0"/>
                </a:cxn>
                <a:cxn ang="0">
                  <a:pos x="2147483647" y="2147483647"/>
                </a:cxn>
                <a:cxn ang="0">
                  <a:pos x="2147483647" y="2147483647"/>
                </a:cxn>
                <a:cxn ang="0">
                  <a:pos x="2147483647" y="104225571"/>
                </a:cxn>
                <a:cxn ang="0">
                  <a:pos x="2147483647" y="1876090833"/>
                </a:cxn>
                <a:cxn ang="0">
                  <a:pos x="2147483647" y="2147483647"/>
                </a:cxn>
                <a:cxn ang="0">
                  <a:pos x="0" y="1876090833"/>
                </a:cxn>
                <a:cxn ang="0">
                  <a:pos x="0" y="1667639770"/>
                </a:cxn>
                <a:cxn ang="0">
                  <a:pos x="0" y="1667639770"/>
                </a:cxn>
                <a:cxn ang="0">
                  <a:pos x="1165799753" y="0"/>
                </a:cxn>
              </a:cxnLst>
              <a:rect l="0" t="0" r="0" b="0"/>
              <a:pathLst>
                <a:path w="213" h="70">
                  <a:moveTo>
                    <a:pt x="6" y="0"/>
                  </a:moveTo>
                  <a:cubicBezTo>
                    <a:pt x="13" y="11"/>
                    <a:pt x="26" y="20"/>
                    <a:pt x="44" y="26"/>
                  </a:cubicBezTo>
                  <a:cubicBezTo>
                    <a:pt x="62" y="33"/>
                    <a:pt x="83" y="36"/>
                    <a:pt x="107" y="36"/>
                  </a:cubicBezTo>
                  <a:cubicBezTo>
                    <a:pt x="154" y="36"/>
                    <a:pt x="193" y="22"/>
                    <a:pt x="208" y="1"/>
                  </a:cubicBezTo>
                  <a:cubicBezTo>
                    <a:pt x="211" y="6"/>
                    <a:pt x="213" y="12"/>
                    <a:pt x="213" y="18"/>
                  </a:cubicBezTo>
                  <a:cubicBezTo>
                    <a:pt x="213" y="47"/>
                    <a:pt x="165" y="70"/>
                    <a:pt x="106" y="70"/>
                  </a:cubicBezTo>
                  <a:cubicBezTo>
                    <a:pt x="47" y="70"/>
                    <a:pt x="0" y="47"/>
                    <a:pt x="0" y="18"/>
                  </a:cubicBezTo>
                  <a:cubicBezTo>
                    <a:pt x="0" y="16"/>
                    <a:pt x="0" y="16"/>
                    <a:pt x="0" y="16"/>
                  </a:cubicBezTo>
                  <a:cubicBezTo>
                    <a:pt x="0" y="16"/>
                    <a:pt x="0" y="16"/>
                    <a:pt x="0" y="16"/>
                  </a:cubicBezTo>
                  <a:cubicBezTo>
                    <a:pt x="0" y="11"/>
                    <a:pt x="2" y="5"/>
                    <a:pt x="6" y="0"/>
                  </a:cubicBezTo>
                  <a:close/>
                </a:path>
              </a:pathLst>
            </a:custGeom>
            <a:solidFill>
              <a:srgbClr val="005DA2"/>
            </a:solidFill>
            <a:ln w="9525">
              <a:noFill/>
            </a:ln>
          </p:spPr>
          <p:txBody>
            <a:bodyPr/>
            <a:lstStyle/>
            <a:p>
              <a:endParaRPr lang="zh-CN" altLang="en-US"/>
            </a:p>
          </p:txBody>
        </p:sp>
        <p:sp>
          <p:nvSpPr>
            <p:cNvPr id="52286" name="Freeform 694"/>
            <p:cNvSpPr/>
            <p:nvPr/>
          </p:nvSpPr>
          <p:spPr>
            <a:xfrm>
              <a:off x="8848718" y="1979417"/>
              <a:ext cx="206595" cy="51971"/>
            </a:xfrm>
            <a:custGeom>
              <a:avLst/>
              <a:gdLst/>
              <a:ahLst/>
              <a:cxnLst>
                <a:cxn ang="0">
                  <a:pos x="189695535" y="216074628"/>
                </a:cxn>
                <a:cxn ang="0">
                  <a:pos x="0" y="0"/>
                </a:cxn>
                <a:cxn ang="0">
                  <a:pos x="2147483647" y="216074628"/>
                </a:cxn>
                <a:cxn ang="0">
                  <a:pos x="2147483647" y="432159651"/>
                </a:cxn>
                <a:cxn ang="0">
                  <a:pos x="1517564276" y="540196925"/>
                </a:cxn>
                <a:cxn ang="0">
                  <a:pos x="189695535" y="216074628"/>
                </a:cxn>
              </a:cxnLst>
              <a:rect l="0" t="0" r="0" b="0"/>
              <a:pathLst>
                <a:path w="15" h="5">
                  <a:moveTo>
                    <a:pt x="1" y="2"/>
                  </a:moveTo>
                  <a:cubicBezTo>
                    <a:pt x="1" y="1"/>
                    <a:pt x="0" y="1"/>
                    <a:pt x="0" y="0"/>
                  </a:cubicBezTo>
                  <a:cubicBezTo>
                    <a:pt x="5" y="1"/>
                    <a:pt x="10" y="1"/>
                    <a:pt x="15" y="2"/>
                  </a:cubicBezTo>
                  <a:cubicBezTo>
                    <a:pt x="14" y="3"/>
                    <a:pt x="14" y="3"/>
                    <a:pt x="13" y="4"/>
                  </a:cubicBezTo>
                  <a:cubicBezTo>
                    <a:pt x="11" y="5"/>
                    <a:pt x="10" y="5"/>
                    <a:pt x="8" y="5"/>
                  </a:cubicBezTo>
                  <a:cubicBezTo>
                    <a:pt x="4" y="5"/>
                    <a:pt x="2" y="4"/>
                    <a:pt x="1" y="2"/>
                  </a:cubicBezTo>
                  <a:close/>
                </a:path>
              </a:pathLst>
            </a:custGeom>
            <a:solidFill>
              <a:srgbClr val="58595B"/>
            </a:solidFill>
            <a:ln w="9525">
              <a:noFill/>
            </a:ln>
          </p:spPr>
          <p:txBody>
            <a:bodyPr/>
            <a:lstStyle/>
            <a:p>
              <a:endParaRPr lang="zh-CN" altLang="en-US"/>
            </a:p>
          </p:txBody>
        </p:sp>
        <p:sp>
          <p:nvSpPr>
            <p:cNvPr id="52287" name="Freeform 695"/>
            <p:cNvSpPr/>
            <p:nvPr/>
          </p:nvSpPr>
          <p:spPr>
            <a:xfrm>
              <a:off x="8736570" y="1949101"/>
              <a:ext cx="112158" cy="30316"/>
            </a:xfrm>
            <a:custGeom>
              <a:avLst/>
              <a:gdLst/>
              <a:ahLst/>
              <a:cxnLst>
                <a:cxn ang="0">
                  <a:pos x="0" y="0"/>
                </a:cxn>
                <a:cxn ang="0">
                  <a:pos x="1572426809" y="306353267"/>
                </a:cxn>
                <a:cxn ang="0">
                  <a:pos x="0" y="306353267"/>
                </a:cxn>
                <a:cxn ang="0">
                  <a:pos x="0" y="0"/>
                </a:cxn>
              </a:cxnLst>
              <a:rect l="0" t="0" r="0" b="0"/>
              <a:pathLst>
                <a:path w="8" h="3">
                  <a:moveTo>
                    <a:pt x="0" y="0"/>
                  </a:moveTo>
                  <a:cubicBezTo>
                    <a:pt x="4" y="0"/>
                    <a:pt x="6" y="1"/>
                    <a:pt x="8" y="3"/>
                  </a:cubicBezTo>
                  <a:cubicBezTo>
                    <a:pt x="5" y="3"/>
                    <a:pt x="3" y="3"/>
                    <a:pt x="0" y="3"/>
                  </a:cubicBezTo>
                  <a:lnTo>
                    <a:pt x="0" y="0"/>
                  </a:lnTo>
                  <a:close/>
                </a:path>
              </a:pathLst>
            </a:custGeom>
            <a:solidFill>
              <a:srgbClr val="33BFC7"/>
            </a:solidFill>
            <a:ln w="9525">
              <a:noFill/>
            </a:ln>
          </p:spPr>
          <p:txBody>
            <a:bodyPr/>
            <a:lstStyle/>
            <a:p>
              <a:endParaRPr lang="zh-CN" altLang="en-US"/>
            </a:p>
          </p:txBody>
        </p:sp>
        <p:sp>
          <p:nvSpPr>
            <p:cNvPr id="52288" name="Freeform 696"/>
            <p:cNvSpPr/>
            <p:nvPr/>
          </p:nvSpPr>
          <p:spPr>
            <a:xfrm>
              <a:off x="8736570" y="2152663"/>
              <a:ext cx="165273" cy="142930"/>
            </a:xfrm>
            <a:custGeom>
              <a:avLst/>
              <a:gdLst/>
              <a:ahLst/>
              <a:cxnLst>
                <a:cxn ang="0">
                  <a:pos x="0" y="1459213448"/>
                </a:cxn>
                <a:cxn ang="0">
                  <a:pos x="0" y="0"/>
                </a:cxn>
                <a:cxn ang="0">
                  <a:pos x="1707201114" y="312689997"/>
                </a:cxn>
                <a:cxn ang="0">
                  <a:pos x="2147483647" y="729606724"/>
                </a:cxn>
                <a:cxn ang="0">
                  <a:pos x="1707201114" y="1146523211"/>
                </a:cxn>
                <a:cxn ang="0">
                  <a:pos x="0" y="1459213448"/>
                </a:cxn>
              </a:cxnLst>
              <a:rect l="0" t="0" r="0" b="0"/>
              <a:pathLst>
                <a:path w="12" h="14">
                  <a:moveTo>
                    <a:pt x="0" y="14"/>
                  </a:moveTo>
                  <a:cubicBezTo>
                    <a:pt x="0" y="0"/>
                    <a:pt x="0" y="0"/>
                    <a:pt x="0" y="0"/>
                  </a:cubicBezTo>
                  <a:cubicBezTo>
                    <a:pt x="4" y="1"/>
                    <a:pt x="7" y="2"/>
                    <a:pt x="9" y="3"/>
                  </a:cubicBezTo>
                  <a:cubicBezTo>
                    <a:pt x="11" y="4"/>
                    <a:pt x="12" y="5"/>
                    <a:pt x="12" y="7"/>
                  </a:cubicBezTo>
                  <a:cubicBezTo>
                    <a:pt x="12" y="8"/>
                    <a:pt x="11" y="10"/>
                    <a:pt x="9" y="11"/>
                  </a:cubicBezTo>
                  <a:cubicBezTo>
                    <a:pt x="7" y="12"/>
                    <a:pt x="4" y="13"/>
                    <a:pt x="0" y="14"/>
                  </a:cubicBezTo>
                  <a:close/>
                </a:path>
              </a:pathLst>
            </a:custGeom>
            <a:solidFill>
              <a:srgbClr val="33BFC7"/>
            </a:solidFill>
            <a:ln w="9525">
              <a:noFill/>
            </a:ln>
          </p:spPr>
          <p:txBody>
            <a:bodyPr/>
            <a:lstStyle/>
            <a:p>
              <a:endParaRPr lang="zh-CN" altLang="en-US"/>
            </a:p>
          </p:txBody>
        </p:sp>
        <p:sp>
          <p:nvSpPr>
            <p:cNvPr id="52289" name="Freeform 697"/>
            <p:cNvSpPr/>
            <p:nvPr/>
          </p:nvSpPr>
          <p:spPr>
            <a:xfrm>
              <a:off x="8512269" y="1949101"/>
              <a:ext cx="129855" cy="30316"/>
            </a:xfrm>
            <a:custGeom>
              <a:avLst/>
              <a:gdLst/>
              <a:ahLst/>
              <a:cxnLst>
                <a:cxn ang="0">
                  <a:pos x="1873590882" y="0"/>
                </a:cxn>
                <a:cxn ang="0">
                  <a:pos x="1873590882" y="306353267"/>
                </a:cxn>
                <a:cxn ang="0">
                  <a:pos x="0" y="306353267"/>
                </a:cxn>
                <a:cxn ang="0">
                  <a:pos x="416358351" y="204238906"/>
                </a:cxn>
                <a:cxn ang="0">
                  <a:pos x="1873590882" y="0"/>
                </a:cxn>
              </a:cxnLst>
              <a:rect l="0" t="0" r="0" b="0"/>
              <a:pathLst>
                <a:path w="9" h="3">
                  <a:moveTo>
                    <a:pt x="9" y="0"/>
                  </a:moveTo>
                  <a:cubicBezTo>
                    <a:pt x="9" y="3"/>
                    <a:pt x="9" y="3"/>
                    <a:pt x="9" y="3"/>
                  </a:cubicBezTo>
                  <a:cubicBezTo>
                    <a:pt x="6" y="3"/>
                    <a:pt x="3" y="3"/>
                    <a:pt x="0" y="3"/>
                  </a:cubicBezTo>
                  <a:cubicBezTo>
                    <a:pt x="1" y="2"/>
                    <a:pt x="1" y="2"/>
                    <a:pt x="2" y="2"/>
                  </a:cubicBezTo>
                  <a:cubicBezTo>
                    <a:pt x="4" y="1"/>
                    <a:pt x="6" y="0"/>
                    <a:pt x="9" y="0"/>
                  </a:cubicBezTo>
                  <a:close/>
                </a:path>
              </a:pathLst>
            </a:custGeom>
            <a:solidFill>
              <a:srgbClr val="33BFC7"/>
            </a:solidFill>
            <a:ln w="9525">
              <a:noFill/>
            </a:ln>
          </p:spPr>
          <p:txBody>
            <a:bodyPr/>
            <a:lstStyle/>
            <a:p>
              <a:endParaRPr lang="zh-CN" altLang="en-US"/>
            </a:p>
          </p:txBody>
        </p:sp>
        <p:sp>
          <p:nvSpPr>
            <p:cNvPr id="52290" name="Freeform 698"/>
            <p:cNvSpPr/>
            <p:nvPr/>
          </p:nvSpPr>
          <p:spPr>
            <a:xfrm>
              <a:off x="8500465" y="1979417"/>
              <a:ext cx="141667" cy="82296"/>
            </a:xfrm>
            <a:custGeom>
              <a:avLst/>
              <a:gdLst/>
              <a:ahLst/>
              <a:cxnLst>
                <a:cxn ang="0">
                  <a:pos x="2006954009" y="0"/>
                </a:cxn>
                <a:cxn ang="0">
                  <a:pos x="2006954009" y="846578870"/>
                </a:cxn>
                <a:cxn ang="0">
                  <a:pos x="602084742" y="634934072"/>
                </a:cxn>
                <a:cxn ang="0">
                  <a:pos x="0" y="211644717"/>
                </a:cxn>
                <a:cxn ang="0">
                  <a:pos x="200699618" y="0"/>
                </a:cxn>
                <a:cxn ang="0">
                  <a:pos x="2006954009" y="0"/>
                </a:cxn>
              </a:cxnLst>
              <a:rect l="0" t="0" r="0" b="0"/>
              <a:pathLst>
                <a:path w="10" h="8">
                  <a:moveTo>
                    <a:pt x="10" y="0"/>
                  </a:moveTo>
                  <a:cubicBezTo>
                    <a:pt x="10" y="8"/>
                    <a:pt x="10" y="8"/>
                    <a:pt x="10" y="8"/>
                  </a:cubicBezTo>
                  <a:cubicBezTo>
                    <a:pt x="7" y="8"/>
                    <a:pt x="4" y="7"/>
                    <a:pt x="3" y="6"/>
                  </a:cubicBezTo>
                  <a:cubicBezTo>
                    <a:pt x="1" y="5"/>
                    <a:pt x="0" y="4"/>
                    <a:pt x="0" y="2"/>
                  </a:cubicBezTo>
                  <a:cubicBezTo>
                    <a:pt x="0" y="1"/>
                    <a:pt x="1" y="1"/>
                    <a:pt x="1" y="0"/>
                  </a:cubicBezTo>
                  <a:cubicBezTo>
                    <a:pt x="4" y="0"/>
                    <a:pt x="7" y="0"/>
                    <a:pt x="10" y="0"/>
                  </a:cubicBezTo>
                  <a:close/>
                </a:path>
              </a:pathLst>
            </a:custGeom>
            <a:solidFill>
              <a:srgbClr val="33BFC7"/>
            </a:solidFill>
            <a:ln w="9525">
              <a:noFill/>
            </a:ln>
          </p:spPr>
          <p:txBody>
            <a:bodyPr/>
            <a:lstStyle/>
            <a:p>
              <a:endParaRPr lang="zh-CN" altLang="en-US"/>
            </a:p>
          </p:txBody>
        </p:sp>
        <p:sp>
          <p:nvSpPr>
            <p:cNvPr id="52291" name="Freeform 699"/>
            <p:cNvSpPr/>
            <p:nvPr/>
          </p:nvSpPr>
          <p:spPr>
            <a:xfrm>
              <a:off x="8317481" y="1827830"/>
              <a:ext cx="737832" cy="173246"/>
            </a:xfrm>
            <a:custGeom>
              <a:avLst/>
              <a:gdLst/>
              <a:ahLst/>
              <a:cxnLst>
                <a:cxn ang="0">
                  <a:pos x="0" y="1661683805"/>
                </a:cxn>
                <a:cxn ang="0">
                  <a:pos x="1162823332" y="1038548477"/>
                </a:cxn>
                <a:cxn ang="0">
                  <a:pos x="2147483647" y="623135169"/>
                </a:cxn>
                <a:cxn ang="0">
                  <a:pos x="2147483647" y="207711749"/>
                </a:cxn>
                <a:cxn ang="0">
                  <a:pos x="2147483647" y="0"/>
                </a:cxn>
                <a:cxn ang="0">
                  <a:pos x="2147483647" y="207711749"/>
                </a:cxn>
                <a:cxn ang="0">
                  <a:pos x="2147483647" y="623135169"/>
                </a:cxn>
                <a:cxn ang="0">
                  <a:pos x="2147483647" y="726991163"/>
                </a:cxn>
                <a:cxn ang="0">
                  <a:pos x="2147483647" y="1038548477"/>
                </a:cxn>
                <a:cxn ang="0">
                  <a:pos x="2147483647" y="1350116300"/>
                </a:cxn>
                <a:cxn ang="0">
                  <a:pos x="2147483647" y="1661683805"/>
                </a:cxn>
                <a:cxn ang="0">
                  <a:pos x="2147483647" y="1765539640"/>
                </a:cxn>
                <a:cxn ang="0">
                  <a:pos x="2147483647" y="1557827970"/>
                </a:cxn>
                <a:cxn ang="0">
                  <a:pos x="2147483647" y="1246260147"/>
                </a:cxn>
                <a:cxn ang="0">
                  <a:pos x="2147483647" y="1557827970"/>
                </a:cxn>
                <a:cxn ang="0">
                  <a:pos x="2147483647" y="1557827970"/>
                </a:cxn>
                <a:cxn ang="0">
                  <a:pos x="2147483647" y="1557827970"/>
                </a:cxn>
                <a:cxn ang="0">
                  <a:pos x="2147483647" y="1246260147"/>
                </a:cxn>
                <a:cxn ang="0">
                  <a:pos x="2147483647" y="1453972135"/>
                </a:cxn>
                <a:cxn ang="0">
                  <a:pos x="2147483647" y="1557827970"/>
                </a:cxn>
                <a:cxn ang="0">
                  <a:pos x="0" y="1661683805"/>
                </a:cxn>
              </a:cxnLst>
              <a:rect l="0" t="0" r="0" b="0"/>
              <a:pathLst>
                <a:path w="53" h="17">
                  <a:moveTo>
                    <a:pt x="0" y="16"/>
                  </a:moveTo>
                  <a:cubicBezTo>
                    <a:pt x="1" y="13"/>
                    <a:pt x="3" y="11"/>
                    <a:pt x="6" y="10"/>
                  </a:cubicBezTo>
                  <a:cubicBezTo>
                    <a:pt x="10" y="7"/>
                    <a:pt x="16" y="6"/>
                    <a:pt x="23" y="6"/>
                  </a:cubicBezTo>
                  <a:cubicBezTo>
                    <a:pt x="23" y="2"/>
                    <a:pt x="23" y="2"/>
                    <a:pt x="23" y="2"/>
                  </a:cubicBezTo>
                  <a:cubicBezTo>
                    <a:pt x="23" y="1"/>
                    <a:pt x="24" y="0"/>
                    <a:pt x="27" y="0"/>
                  </a:cubicBezTo>
                  <a:cubicBezTo>
                    <a:pt x="29" y="0"/>
                    <a:pt x="30" y="1"/>
                    <a:pt x="30" y="2"/>
                  </a:cubicBezTo>
                  <a:cubicBezTo>
                    <a:pt x="30" y="6"/>
                    <a:pt x="30" y="6"/>
                    <a:pt x="30" y="6"/>
                  </a:cubicBezTo>
                  <a:cubicBezTo>
                    <a:pt x="34" y="6"/>
                    <a:pt x="37" y="6"/>
                    <a:pt x="40" y="7"/>
                  </a:cubicBezTo>
                  <a:cubicBezTo>
                    <a:pt x="43" y="8"/>
                    <a:pt x="45" y="9"/>
                    <a:pt x="48" y="10"/>
                  </a:cubicBezTo>
                  <a:cubicBezTo>
                    <a:pt x="49" y="11"/>
                    <a:pt x="50" y="12"/>
                    <a:pt x="51" y="13"/>
                  </a:cubicBezTo>
                  <a:cubicBezTo>
                    <a:pt x="52" y="14"/>
                    <a:pt x="53" y="15"/>
                    <a:pt x="53" y="16"/>
                  </a:cubicBezTo>
                  <a:cubicBezTo>
                    <a:pt x="53" y="16"/>
                    <a:pt x="53" y="17"/>
                    <a:pt x="53" y="17"/>
                  </a:cubicBezTo>
                  <a:cubicBezTo>
                    <a:pt x="48" y="16"/>
                    <a:pt x="43" y="16"/>
                    <a:pt x="38" y="15"/>
                  </a:cubicBezTo>
                  <a:cubicBezTo>
                    <a:pt x="36" y="13"/>
                    <a:pt x="34" y="12"/>
                    <a:pt x="30" y="12"/>
                  </a:cubicBezTo>
                  <a:cubicBezTo>
                    <a:pt x="30" y="15"/>
                    <a:pt x="30" y="15"/>
                    <a:pt x="30" y="15"/>
                  </a:cubicBezTo>
                  <a:cubicBezTo>
                    <a:pt x="28" y="15"/>
                    <a:pt x="26" y="15"/>
                    <a:pt x="23" y="15"/>
                  </a:cubicBezTo>
                  <a:cubicBezTo>
                    <a:pt x="23" y="15"/>
                    <a:pt x="23" y="15"/>
                    <a:pt x="23" y="15"/>
                  </a:cubicBezTo>
                  <a:cubicBezTo>
                    <a:pt x="23" y="12"/>
                    <a:pt x="23" y="12"/>
                    <a:pt x="23" y="12"/>
                  </a:cubicBezTo>
                  <a:cubicBezTo>
                    <a:pt x="20" y="12"/>
                    <a:pt x="18" y="13"/>
                    <a:pt x="16" y="14"/>
                  </a:cubicBezTo>
                  <a:cubicBezTo>
                    <a:pt x="15" y="14"/>
                    <a:pt x="15" y="14"/>
                    <a:pt x="14" y="15"/>
                  </a:cubicBezTo>
                  <a:cubicBezTo>
                    <a:pt x="9" y="15"/>
                    <a:pt x="5" y="15"/>
                    <a:pt x="0" y="16"/>
                  </a:cubicBezTo>
                  <a:close/>
                </a:path>
              </a:pathLst>
            </a:custGeom>
            <a:solidFill>
              <a:srgbClr val="58595B"/>
            </a:solidFill>
            <a:ln w="9525">
              <a:noFill/>
            </a:ln>
          </p:spPr>
          <p:txBody>
            <a:bodyPr/>
            <a:lstStyle/>
            <a:p>
              <a:endParaRPr lang="zh-CN" altLang="en-US"/>
            </a:p>
          </p:txBody>
        </p:sp>
        <p:sp>
          <p:nvSpPr>
            <p:cNvPr id="52292" name="Freeform 700"/>
            <p:cNvSpPr/>
            <p:nvPr/>
          </p:nvSpPr>
          <p:spPr>
            <a:xfrm>
              <a:off x="7538332" y="1979417"/>
              <a:ext cx="2231203" cy="593379"/>
            </a:xfrm>
            <a:custGeom>
              <a:avLst/>
              <a:gdLst/>
              <a:ahLst/>
              <a:cxnLst>
                <a:cxn ang="0">
                  <a:pos x="2147483647" y="209332866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883998930"/>
                </a:cxn>
                <a:cxn ang="0">
                  <a:pos x="2147483647" y="1465329233"/>
                </a:cxn>
                <a:cxn ang="0">
                  <a:pos x="2147483647" y="1151329198"/>
                </a:cxn>
                <a:cxn ang="0">
                  <a:pos x="2147483647" y="941999465"/>
                </a:cxn>
                <a:cxn ang="0">
                  <a:pos x="2147483647" y="0"/>
                </a:cxn>
                <a:cxn ang="0">
                  <a:pos x="2147483647" y="0"/>
                </a:cxn>
                <a:cxn ang="0">
                  <a:pos x="2147483647" y="209329813"/>
                </a:cxn>
                <a:cxn ang="0">
                  <a:pos x="2147483647" y="523329608"/>
                </a:cxn>
                <a:cxn ang="0">
                  <a:pos x="2147483647" y="418669857"/>
                </a:cxn>
                <a:cxn ang="0">
                  <a:pos x="2147483647" y="209329813"/>
                </a:cxn>
                <a:cxn ang="0">
                  <a:pos x="2147483647" y="1883998930"/>
                </a:cxn>
                <a:cxn ang="0">
                  <a:pos x="2147483647" y="1988668912"/>
                </a:cxn>
                <a:cxn ang="0">
                  <a:pos x="2147483647" y="2147483647"/>
                </a:cxn>
                <a:cxn ang="0">
                  <a:pos x="0" y="1988668912"/>
                </a:cxn>
                <a:cxn ang="0">
                  <a:pos x="0" y="1779328948"/>
                </a:cxn>
                <a:cxn ang="0">
                  <a:pos x="2147483647" y="104670022"/>
                </a:cxn>
                <a:cxn ang="0">
                  <a:pos x="2147483647" y="313999795"/>
                </a:cxn>
                <a:cxn ang="0">
                  <a:pos x="2147483647" y="1046669447"/>
                </a:cxn>
                <a:cxn ang="0">
                  <a:pos x="2147483647" y="1465329233"/>
                </a:cxn>
                <a:cxn ang="0">
                  <a:pos x="2147483647" y="1674669197"/>
                </a:cxn>
                <a:cxn ang="0">
                  <a:pos x="2147483647" y="2147483647"/>
                </a:cxn>
                <a:cxn ang="0">
                  <a:pos x="2147483647" y="2147483647"/>
                </a:cxn>
                <a:cxn ang="0">
                  <a:pos x="2147483647" y="2147483647"/>
                </a:cxn>
                <a:cxn ang="0">
                  <a:pos x="2147483647" y="2147483647"/>
                </a:cxn>
                <a:cxn ang="0">
                  <a:pos x="2147483647" y="2147483647"/>
                </a:cxn>
                <a:cxn ang="0">
                  <a:pos x="2147483647" y="2093328663"/>
                </a:cxn>
              </a:cxnLst>
              <a:rect l="0" t="0" r="0" b="0"/>
              <a:pathLst>
                <a:path w="160" h="58">
                  <a:moveTo>
                    <a:pt x="61" y="20"/>
                  </a:moveTo>
                  <a:cubicBezTo>
                    <a:pt x="59" y="20"/>
                    <a:pt x="57" y="20"/>
                    <a:pt x="56" y="21"/>
                  </a:cubicBezTo>
                  <a:cubicBezTo>
                    <a:pt x="54" y="22"/>
                    <a:pt x="54" y="23"/>
                    <a:pt x="54" y="24"/>
                  </a:cubicBezTo>
                  <a:cubicBezTo>
                    <a:pt x="54" y="25"/>
                    <a:pt x="54" y="26"/>
                    <a:pt x="55" y="28"/>
                  </a:cubicBezTo>
                  <a:cubicBezTo>
                    <a:pt x="56" y="29"/>
                    <a:pt x="58" y="30"/>
                    <a:pt x="60" y="32"/>
                  </a:cubicBezTo>
                  <a:cubicBezTo>
                    <a:pt x="62" y="33"/>
                    <a:pt x="65" y="34"/>
                    <a:pt x="68" y="35"/>
                  </a:cubicBezTo>
                  <a:cubicBezTo>
                    <a:pt x="71" y="36"/>
                    <a:pt x="75" y="36"/>
                    <a:pt x="79" y="37"/>
                  </a:cubicBezTo>
                  <a:cubicBezTo>
                    <a:pt x="79" y="45"/>
                    <a:pt x="79" y="45"/>
                    <a:pt x="79" y="45"/>
                  </a:cubicBezTo>
                  <a:cubicBezTo>
                    <a:pt x="79" y="46"/>
                    <a:pt x="79" y="46"/>
                    <a:pt x="80" y="47"/>
                  </a:cubicBezTo>
                  <a:cubicBezTo>
                    <a:pt x="81" y="47"/>
                    <a:pt x="81" y="47"/>
                    <a:pt x="83" y="47"/>
                  </a:cubicBezTo>
                  <a:cubicBezTo>
                    <a:pt x="84" y="47"/>
                    <a:pt x="85" y="47"/>
                    <a:pt x="86" y="47"/>
                  </a:cubicBezTo>
                  <a:cubicBezTo>
                    <a:pt x="86" y="46"/>
                    <a:pt x="86" y="45"/>
                    <a:pt x="86" y="44"/>
                  </a:cubicBezTo>
                  <a:cubicBezTo>
                    <a:pt x="86" y="36"/>
                    <a:pt x="86" y="36"/>
                    <a:pt x="86" y="36"/>
                  </a:cubicBezTo>
                  <a:cubicBezTo>
                    <a:pt x="91" y="36"/>
                    <a:pt x="96" y="35"/>
                    <a:pt x="100" y="34"/>
                  </a:cubicBezTo>
                  <a:cubicBezTo>
                    <a:pt x="103" y="33"/>
                    <a:pt x="106" y="31"/>
                    <a:pt x="108" y="29"/>
                  </a:cubicBezTo>
                  <a:cubicBezTo>
                    <a:pt x="110" y="27"/>
                    <a:pt x="111" y="25"/>
                    <a:pt x="111" y="23"/>
                  </a:cubicBezTo>
                  <a:cubicBezTo>
                    <a:pt x="111" y="21"/>
                    <a:pt x="111" y="19"/>
                    <a:pt x="109" y="18"/>
                  </a:cubicBezTo>
                  <a:cubicBezTo>
                    <a:pt x="108" y="16"/>
                    <a:pt x="106" y="15"/>
                    <a:pt x="104" y="14"/>
                  </a:cubicBezTo>
                  <a:cubicBezTo>
                    <a:pt x="102" y="13"/>
                    <a:pt x="100" y="12"/>
                    <a:pt x="97" y="11"/>
                  </a:cubicBezTo>
                  <a:cubicBezTo>
                    <a:pt x="94" y="11"/>
                    <a:pt x="91" y="10"/>
                    <a:pt x="86" y="9"/>
                  </a:cubicBezTo>
                  <a:cubicBezTo>
                    <a:pt x="86" y="0"/>
                    <a:pt x="86" y="0"/>
                    <a:pt x="86" y="0"/>
                  </a:cubicBezTo>
                  <a:cubicBezTo>
                    <a:pt x="89" y="0"/>
                    <a:pt x="91" y="0"/>
                    <a:pt x="94" y="0"/>
                  </a:cubicBezTo>
                  <a:cubicBezTo>
                    <a:pt x="94" y="1"/>
                    <a:pt x="95" y="1"/>
                    <a:pt x="95" y="2"/>
                  </a:cubicBezTo>
                  <a:cubicBezTo>
                    <a:pt x="96" y="4"/>
                    <a:pt x="98" y="5"/>
                    <a:pt x="102" y="5"/>
                  </a:cubicBezTo>
                  <a:cubicBezTo>
                    <a:pt x="104" y="5"/>
                    <a:pt x="105" y="5"/>
                    <a:pt x="107" y="4"/>
                  </a:cubicBezTo>
                  <a:cubicBezTo>
                    <a:pt x="108" y="3"/>
                    <a:pt x="108" y="3"/>
                    <a:pt x="109" y="2"/>
                  </a:cubicBezTo>
                  <a:cubicBezTo>
                    <a:pt x="129" y="5"/>
                    <a:pt x="147" y="10"/>
                    <a:pt x="160" y="18"/>
                  </a:cubicBezTo>
                  <a:cubicBezTo>
                    <a:pt x="160" y="18"/>
                    <a:pt x="160" y="18"/>
                    <a:pt x="160" y="19"/>
                  </a:cubicBezTo>
                  <a:cubicBezTo>
                    <a:pt x="160" y="40"/>
                    <a:pt x="124" y="58"/>
                    <a:pt x="80" y="58"/>
                  </a:cubicBezTo>
                  <a:cubicBezTo>
                    <a:pt x="36" y="58"/>
                    <a:pt x="0" y="40"/>
                    <a:pt x="0" y="19"/>
                  </a:cubicBezTo>
                  <a:cubicBezTo>
                    <a:pt x="0" y="18"/>
                    <a:pt x="0" y="18"/>
                    <a:pt x="0" y="17"/>
                  </a:cubicBezTo>
                  <a:cubicBezTo>
                    <a:pt x="15" y="9"/>
                    <a:pt x="34" y="3"/>
                    <a:pt x="56" y="1"/>
                  </a:cubicBezTo>
                  <a:cubicBezTo>
                    <a:pt x="56" y="2"/>
                    <a:pt x="56" y="2"/>
                    <a:pt x="56" y="3"/>
                  </a:cubicBezTo>
                  <a:cubicBezTo>
                    <a:pt x="56" y="6"/>
                    <a:pt x="57" y="8"/>
                    <a:pt x="59" y="10"/>
                  </a:cubicBezTo>
                  <a:cubicBezTo>
                    <a:pt x="61" y="11"/>
                    <a:pt x="64" y="13"/>
                    <a:pt x="67" y="14"/>
                  </a:cubicBezTo>
                  <a:cubicBezTo>
                    <a:pt x="70" y="15"/>
                    <a:pt x="74" y="15"/>
                    <a:pt x="79" y="16"/>
                  </a:cubicBezTo>
                  <a:cubicBezTo>
                    <a:pt x="79" y="30"/>
                    <a:pt x="79" y="30"/>
                    <a:pt x="79" y="30"/>
                  </a:cubicBezTo>
                  <a:cubicBezTo>
                    <a:pt x="77" y="30"/>
                    <a:pt x="75" y="29"/>
                    <a:pt x="73" y="29"/>
                  </a:cubicBezTo>
                  <a:cubicBezTo>
                    <a:pt x="72" y="28"/>
                    <a:pt x="71" y="27"/>
                    <a:pt x="70" y="26"/>
                  </a:cubicBezTo>
                  <a:cubicBezTo>
                    <a:pt x="69" y="25"/>
                    <a:pt x="68" y="24"/>
                    <a:pt x="67" y="22"/>
                  </a:cubicBezTo>
                  <a:cubicBezTo>
                    <a:pt x="67" y="22"/>
                    <a:pt x="66" y="21"/>
                    <a:pt x="65" y="21"/>
                  </a:cubicBezTo>
                  <a:cubicBezTo>
                    <a:pt x="64" y="20"/>
                    <a:pt x="63" y="20"/>
                    <a:pt x="61" y="20"/>
                  </a:cubicBezTo>
                  <a:close/>
                </a:path>
              </a:pathLst>
            </a:custGeom>
            <a:solidFill>
              <a:srgbClr val="005DA2"/>
            </a:solidFill>
            <a:ln w="9525">
              <a:noFill/>
            </a:ln>
          </p:spPr>
          <p:txBody>
            <a:bodyPr/>
            <a:lstStyle/>
            <a:p>
              <a:endParaRPr lang="zh-CN" altLang="en-US"/>
            </a:p>
          </p:txBody>
        </p:sp>
        <p:sp>
          <p:nvSpPr>
            <p:cNvPr id="52293" name="Freeform 701"/>
            <p:cNvSpPr>
              <a:spLocks noEditPoints="1"/>
            </p:cNvSpPr>
            <p:nvPr/>
          </p:nvSpPr>
          <p:spPr>
            <a:xfrm>
              <a:off x="8287972" y="1979417"/>
              <a:ext cx="796861" cy="480761"/>
            </a:xfrm>
            <a:custGeom>
              <a:avLst/>
              <a:gdLst/>
              <a:ahLst/>
              <a:cxnLst>
                <a:cxn ang="0">
                  <a:pos x="2147483647" y="2147483647"/>
                </a:cxn>
                <a:cxn ang="0">
                  <a:pos x="2147483647" y="2092629845"/>
                </a:cxn>
                <a:cxn ang="0">
                  <a:pos x="2147483647" y="1778733930"/>
                </a:cxn>
                <a:cxn ang="0">
                  <a:pos x="2147483647" y="2147483647"/>
                </a:cxn>
                <a:cxn ang="0">
                  <a:pos x="2147483647" y="2147483647"/>
                </a:cxn>
                <a:cxn ang="0">
                  <a:pos x="2147483647" y="2147483647"/>
                </a:cxn>
                <a:cxn ang="0">
                  <a:pos x="390881295" y="2147483647"/>
                </a:cxn>
                <a:cxn ang="0">
                  <a:pos x="1368084587" y="2092629845"/>
                </a:cxn>
                <a:cxn ang="0">
                  <a:pos x="2147483647" y="2147483647"/>
                </a:cxn>
                <a:cxn ang="0">
                  <a:pos x="2147483647" y="2147483647"/>
                </a:cxn>
                <a:cxn ang="0">
                  <a:pos x="2147483647" y="2147483647"/>
                </a:cxn>
                <a:cxn ang="0">
                  <a:pos x="2147483647" y="2147483647"/>
                </a:cxn>
                <a:cxn ang="0">
                  <a:pos x="2147483647" y="2147483647"/>
                </a:cxn>
                <a:cxn ang="0">
                  <a:pos x="2147483647" y="1674101958"/>
                </a:cxn>
                <a:cxn ang="0">
                  <a:pos x="2147483647" y="1464838015"/>
                </a:cxn>
                <a:cxn ang="0">
                  <a:pos x="977203402" y="1046320037"/>
                </a:cxn>
                <a:cxn ang="0">
                  <a:pos x="390881295" y="313895995"/>
                </a:cxn>
                <a:cxn ang="0">
                  <a:pos x="390881295" y="104632012"/>
                </a:cxn>
                <a:cxn ang="0">
                  <a:pos x="2147483647" y="0"/>
                </a:cxn>
                <a:cxn ang="0">
                  <a:pos x="2147483647" y="209264023"/>
                </a:cxn>
                <a:cxn ang="0">
                  <a:pos x="2147483647" y="627791990"/>
                </a:cxn>
                <a:cxn ang="0">
                  <a:pos x="2147483647" y="837056094"/>
                </a:cxn>
                <a:cxn ang="0">
                  <a:pos x="2147483647" y="0"/>
                </a:cxn>
                <a:cxn ang="0">
                  <a:pos x="2147483647" y="0"/>
                </a:cxn>
                <a:cxn ang="0">
                  <a:pos x="2147483647" y="0"/>
                </a:cxn>
                <a:cxn ang="0">
                  <a:pos x="2147483647" y="941688065"/>
                </a:cxn>
                <a:cxn ang="0">
                  <a:pos x="2147483647" y="1150952009"/>
                </a:cxn>
                <a:cxn ang="0">
                  <a:pos x="2147483647" y="1464838015"/>
                </a:cxn>
                <a:cxn ang="0">
                  <a:pos x="2147483647" y="1883365902"/>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72643995" y="2147483647"/>
                </a:cxn>
                <a:cxn ang="0">
                  <a:pos x="195440648" y="2147483647"/>
                </a:cxn>
                <a:cxn ang="0">
                  <a:pos x="0" y="2147483647"/>
                </a:cxn>
                <a:cxn ang="0">
                  <a:pos x="390881295" y="2147483647"/>
                </a:cxn>
              </a:cxnLst>
              <a:rect l="0" t="0" r="0" b="0"/>
              <a:pathLst>
                <a:path w="57" h="47">
                  <a:moveTo>
                    <a:pt x="44" y="24"/>
                  </a:moveTo>
                  <a:cubicBezTo>
                    <a:pt x="44" y="22"/>
                    <a:pt x="43" y="21"/>
                    <a:pt x="41" y="20"/>
                  </a:cubicBezTo>
                  <a:cubicBezTo>
                    <a:pt x="39" y="19"/>
                    <a:pt x="36" y="18"/>
                    <a:pt x="32" y="17"/>
                  </a:cubicBezTo>
                  <a:cubicBezTo>
                    <a:pt x="32" y="31"/>
                    <a:pt x="32" y="31"/>
                    <a:pt x="32" y="31"/>
                  </a:cubicBezTo>
                  <a:cubicBezTo>
                    <a:pt x="36" y="30"/>
                    <a:pt x="39" y="29"/>
                    <a:pt x="41" y="28"/>
                  </a:cubicBezTo>
                  <a:cubicBezTo>
                    <a:pt x="43" y="27"/>
                    <a:pt x="44" y="25"/>
                    <a:pt x="44" y="24"/>
                  </a:cubicBezTo>
                  <a:close/>
                  <a:moveTo>
                    <a:pt x="2" y="21"/>
                  </a:moveTo>
                  <a:cubicBezTo>
                    <a:pt x="3" y="20"/>
                    <a:pt x="5" y="20"/>
                    <a:pt x="7" y="20"/>
                  </a:cubicBezTo>
                  <a:cubicBezTo>
                    <a:pt x="9" y="20"/>
                    <a:pt x="10" y="20"/>
                    <a:pt x="11" y="21"/>
                  </a:cubicBezTo>
                  <a:cubicBezTo>
                    <a:pt x="12" y="21"/>
                    <a:pt x="13" y="22"/>
                    <a:pt x="13" y="22"/>
                  </a:cubicBezTo>
                  <a:cubicBezTo>
                    <a:pt x="14" y="24"/>
                    <a:pt x="15" y="25"/>
                    <a:pt x="16" y="26"/>
                  </a:cubicBezTo>
                  <a:cubicBezTo>
                    <a:pt x="17" y="27"/>
                    <a:pt x="18" y="28"/>
                    <a:pt x="19" y="29"/>
                  </a:cubicBezTo>
                  <a:cubicBezTo>
                    <a:pt x="21" y="29"/>
                    <a:pt x="23" y="30"/>
                    <a:pt x="25" y="30"/>
                  </a:cubicBezTo>
                  <a:cubicBezTo>
                    <a:pt x="25" y="16"/>
                    <a:pt x="25" y="16"/>
                    <a:pt x="25" y="16"/>
                  </a:cubicBezTo>
                  <a:cubicBezTo>
                    <a:pt x="20" y="15"/>
                    <a:pt x="16" y="15"/>
                    <a:pt x="13" y="14"/>
                  </a:cubicBezTo>
                  <a:cubicBezTo>
                    <a:pt x="10" y="13"/>
                    <a:pt x="7" y="11"/>
                    <a:pt x="5" y="10"/>
                  </a:cubicBezTo>
                  <a:cubicBezTo>
                    <a:pt x="3" y="8"/>
                    <a:pt x="2" y="6"/>
                    <a:pt x="2" y="3"/>
                  </a:cubicBezTo>
                  <a:cubicBezTo>
                    <a:pt x="2" y="2"/>
                    <a:pt x="2" y="2"/>
                    <a:pt x="2" y="1"/>
                  </a:cubicBezTo>
                  <a:cubicBezTo>
                    <a:pt x="7" y="0"/>
                    <a:pt x="11" y="0"/>
                    <a:pt x="16" y="0"/>
                  </a:cubicBezTo>
                  <a:cubicBezTo>
                    <a:pt x="16" y="1"/>
                    <a:pt x="15" y="1"/>
                    <a:pt x="15" y="2"/>
                  </a:cubicBezTo>
                  <a:cubicBezTo>
                    <a:pt x="15" y="4"/>
                    <a:pt x="16" y="5"/>
                    <a:pt x="18" y="6"/>
                  </a:cubicBezTo>
                  <a:cubicBezTo>
                    <a:pt x="19" y="7"/>
                    <a:pt x="22" y="8"/>
                    <a:pt x="25" y="8"/>
                  </a:cubicBezTo>
                  <a:cubicBezTo>
                    <a:pt x="25" y="0"/>
                    <a:pt x="25" y="0"/>
                    <a:pt x="25" y="0"/>
                  </a:cubicBezTo>
                  <a:cubicBezTo>
                    <a:pt x="25" y="0"/>
                    <a:pt x="25" y="0"/>
                    <a:pt x="25" y="0"/>
                  </a:cubicBezTo>
                  <a:cubicBezTo>
                    <a:pt x="28" y="0"/>
                    <a:pt x="30" y="0"/>
                    <a:pt x="32" y="0"/>
                  </a:cubicBezTo>
                  <a:cubicBezTo>
                    <a:pt x="32" y="9"/>
                    <a:pt x="32" y="9"/>
                    <a:pt x="32" y="9"/>
                  </a:cubicBezTo>
                  <a:cubicBezTo>
                    <a:pt x="37" y="10"/>
                    <a:pt x="40" y="11"/>
                    <a:pt x="43" y="11"/>
                  </a:cubicBezTo>
                  <a:cubicBezTo>
                    <a:pt x="46" y="12"/>
                    <a:pt x="48" y="13"/>
                    <a:pt x="50" y="14"/>
                  </a:cubicBezTo>
                  <a:cubicBezTo>
                    <a:pt x="52" y="15"/>
                    <a:pt x="54" y="16"/>
                    <a:pt x="55" y="18"/>
                  </a:cubicBezTo>
                  <a:cubicBezTo>
                    <a:pt x="57" y="19"/>
                    <a:pt x="57" y="21"/>
                    <a:pt x="57" y="23"/>
                  </a:cubicBezTo>
                  <a:cubicBezTo>
                    <a:pt x="57" y="25"/>
                    <a:pt x="56" y="27"/>
                    <a:pt x="54" y="29"/>
                  </a:cubicBezTo>
                  <a:cubicBezTo>
                    <a:pt x="52" y="31"/>
                    <a:pt x="49" y="33"/>
                    <a:pt x="46" y="34"/>
                  </a:cubicBezTo>
                  <a:cubicBezTo>
                    <a:pt x="42" y="35"/>
                    <a:pt x="37" y="36"/>
                    <a:pt x="32" y="36"/>
                  </a:cubicBezTo>
                  <a:cubicBezTo>
                    <a:pt x="32" y="44"/>
                    <a:pt x="32" y="44"/>
                    <a:pt x="32" y="44"/>
                  </a:cubicBezTo>
                  <a:cubicBezTo>
                    <a:pt x="32" y="45"/>
                    <a:pt x="32" y="46"/>
                    <a:pt x="32" y="47"/>
                  </a:cubicBezTo>
                  <a:cubicBezTo>
                    <a:pt x="31" y="47"/>
                    <a:pt x="30" y="47"/>
                    <a:pt x="29" y="47"/>
                  </a:cubicBezTo>
                  <a:cubicBezTo>
                    <a:pt x="27" y="47"/>
                    <a:pt x="27" y="47"/>
                    <a:pt x="26" y="47"/>
                  </a:cubicBezTo>
                  <a:cubicBezTo>
                    <a:pt x="25" y="46"/>
                    <a:pt x="25" y="46"/>
                    <a:pt x="25" y="45"/>
                  </a:cubicBezTo>
                  <a:cubicBezTo>
                    <a:pt x="25" y="37"/>
                    <a:pt x="25" y="37"/>
                    <a:pt x="25" y="37"/>
                  </a:cubicBezTo>
                  <a:cubicBezTo>
                    <a:pt x="21" y="36"/>
                    <a:pt x="17" y="36"/>
                    <a:pt x="14" y="35"/>
                  </a:cubicBezTo>
                  <a:cubicBezTo>
                    <a:pt x="11" y="34"/>
                    <a:pt x="8" y="33"/>
                    <a:pt x="6" y="32"/>
                  </a:cubicBezTo>
                  <a:cubicBezTo>
                    <a:pt x="4" y="30"/>
                    <a:pt x="2" y="29"/>
                    <a:pt x="1" y="28"/>
                  </a:cubicBezTo>
                  <a:cubicBezTo>
                    <a:pt x="0" y="26"/>
                    <a:pt x="0" y="25"/>
                    <a:pt x="0" y="24"/>
                  </a:cubicBezTo>
                  <a:cubicBezTo>
                    <a:pt x="0" y="23"/>
                    <a:pt x="0" y="22"/>
                    <a:pt x="2" y="21"/>
                  </a:cubicBezTo>
                  <a:close/>
                </a:path>
              </a:pathLst>
            </a:custGeom>
            <a:solidFill>
              <a:srgbClr val="58595B"/>
            </a:solidFill>
            <a:ln w="9525">
              <a:noFill/>
            </a:ln>
          </p:spPr>
          <p:txBody>
            <a:bodyPr/>
            <a:lstStyle/>
            <a:p>
              <a:endParaRPr lang="zh-CN" altLang="en-US"/>
            </a:p>
          </p:txBody>
        </p:sp>
        <p:sp>
          <p:nvSpPr>
            <p:cNvPr id="52294" name="Freeform 702"/>
            <p:cNvSpPr/>
            <p:nvPr/>
          </p:nvSpPr>
          <p:spPr>
            <a:xfrm>
              <a:off x="7538332" y="1762857"/>
              <a:ext cx="2231203" cy="402800"/>
            </a:xfrm>
            <a:custGeom>
              <a:avLst/>
              <a:gdLst/>
              <a:ahLst/>
              <a:cxnLst>
                <a:cxn ang="0">
                  <a:pos x="0" y="2147483647"/>
                </a:cxn>
                <a:cxn ang="0">
                  <a:pos x="2147483647" y="0"/>
                </a:cxn>
                <a:cxn ang="0">
                  <a:pos x="2147483647" y="1173387248"/>
                </a:cxn>
                <a:cxn ang="0">
                  <a:pos x="2147483647" y="2147483647"/>
                </a:cxn>
                <a:cxn ang="0">
                  <a:pos x="2147483647" y="2147483647"/>
                </a:cxn>
                <a:cxn ang="0">
                  <a:pos x="2147483647" y="2147483647"/>
                </a:cxn>
                <a:cxn ang="0">
                  <a:pos x="2147483647" y="2026765514"/>
                </a:cxn>
                <a:cxn ang="0">
                  <a:pos x="2147483647" y="1706746203"/>
                </a:cxn>
                <a:cxn ang="0">
                  <a:pos x="2147483647" y="1386737221"/>
                </a:cxn>
                <a:cxn ang="0">
                  <a:pos x="2147483647" y="1280056909"/>
                </a:cxn>
                <a:cxn ang="0">
                  <a:pos x="2147483647" y="853378266"/>
                </a:cxn>
                <a:cxn ang="0">
                  <a:pos x="2147483647" y="640028455"/>
                </a:cxn>
                <a:cxn ang="0">
                  <a:pos x="2147483647" y="853378266"/>
                </a:cxn>
                <a:cxn ang="0">
                  <a:pos x="2147483647" y="1280056909"/>
                </a:cxn>
                <a:cxn ang="0">
                  <a:pos x="2147483647" y="1706746203"/>
                </a:cxn>
                <a:cxn ang="0">
                  <a:pos x="2147483647" y="2147483647"/>
                </a:cxn>
                <a:cxn ang="0">
                  <a:pos x="0" y="2147483647"/>
                </a:cxn>
              </a:cxnLst>
              <a:rect l="0" t="0" r="0" b="0"/>
              <a:pathLst>
                <a:path w="160" h="39">
                  <a:moveTo>
                    <a:pt x="0" y="38"/>
                  </a:moveTo>
                  <a:cubicBezTo>
                    <a:pt x="2" y="17"/>
                    <a:pt x="37" y="0"/>
                    <a:pt x="80" y="0"/>
                  </a:cubicBezTo>
                  <a:cubicBezTo>
                    <a:pt x="102" y="0"/>
                    <a:pt x="122" y="4"/>
                    <a:pt x="136" y="11"/>
                  </a:cubicBezTo>
                  <a:cubicBezTo>
                    <a:pt x="151" y="18"/>
                    <a:pt x="160" y="28"/>
                    <a:pt x="160" y="39"/>
                  </a:cubicBezTo>
                  <a:cubicBezTo>
                    <a:pt x="147" y="31"/>
                    <a:pt x="129" y="26"/>
                    <a:pt x="109" y="23"/>
                  </a:cubicBezTo>
                  <a:cubicBezTo>
                    <a:pt x="109" y="23"/>
                    <a:pt x="109" y="22"/>
                    <a:pt x="109" y="22"/>
                  </a:cubicBezTo>
                  <a:cubicBezTo>
                    <a:pt x="109" y="21"/>
                    <a:pt x="108" y="20"/>
                    <a:pt x="107" y="19"/>
                  </a:cubicBezTo>
                  <a:cubicBezTo>
                    <a:pt x="106" y="18"/>
                    <a:pt x="105" y="17"/>
                    <a:pt x="104" y="16"/>
                  </a:cubicBezTo>
                  <a:cubicBezTo>
                    <a:pt x="101" y="15"/>
                    <a:pt x="99" y="14"/>
                    <a:pt x="96" y="13"/>
                  </a:cubicBezTo>
                  <a:cubicBezTo>
                    <a:pt x="93" y="12"/>
                    <a:pt x="90" y="12"/>
                    <a:pt x="86" y="12"/>
                  </a:cubicBezTo>
                  <a:cubicBezTo>
                    <a:pt x="86" y="8"/>
                    <a:pt x="86" y="8"/>
                    <a:pt x="86" y="8"/>
                  </a:cubicBezTo>
                  <a:cubicBezTo>
                    <a:pt x="86" y="7"/>
                    <a:pt x="85" y="6"/>
                    <a:pt x="83" y="6"/>
                  </a:cubicBezTo>
                  <a:cubicBezTo>
                    <a:pt x="80" y="6"/>
                    <a:pt x="79" y="7"/>
                    <a:pt x="79" y="8"/>
                  </a:cubicBezTo>
                  <a:cubicBezTo>
                    <a:pt x="79" y="12"/>
                    <a:pt x="79" y="12"/>
                    <a:pt x="79" y="12"/>
                  </a:cubicBezTo>
                  <a:cubicBezTo>
                    <a:pt x="72" y="12"/>
                    <a:pt x="66" y="13"/>
                    <a:pt x="62" y="16"/>
                  </a:cubicBezTo>
                  <a:cubicBezTo>
                    <a:pt x="59" y="17"/>
                    <a:pt x="57" y="19"/>
                    <a:pt x="56" y="22"/>
                  </a:cubicBezTo>
                  <a:cubicBezTo>
                    <a:pt x="34" y="24"/>
                    <a:pt x="15" y="30"/>
                    <a:pt x="0" y="38"/>
                  </a:cubicBezTo>
                  <a:close/>
                </a:path>
              </a:pathLst>
            </a:custGeom>
            <a:solidFill>
              <a:srgbClr val="33BFC7"/>
            </a:solidFill>
            <a:ln w="9525">
              <a:noFill/>
            </a:ln>
          </p:spPr>
          <p:txBody>
            <a:bodyPr/>
            <a:lstStyle/>
            <a:p>
              <a:endParaRPr lang="zh-CN" altLang="en-US"/>
            </a:p>
          </p:txBody>
        </p:sp>
        <p:sp>
          <p:nvSpPr>
            <p:cNvPr id="52295" name="Freeform 703"/>
            <p:cNvSpPr/>
            <p:nvPr/>
          </p:nvSpPr>
          <p:spPr>
            <a:xfrm>
              <a:off x="7396674" y="2152663"/>
              <a:ext cx="2514524" cy="472104"/>
            </a:xfrm>
            <a:custGeom>
              <a:avLst/>
              <a:gdLst/>
              <a:ahLst/>
              <a:cxnLst>
                <a:cxn ang="0">
                  <a:pos x="1951494349" y="210661026"/>
                </a:cxn>
                <a:cxn ang="0">
                  <a:pos x="2147483647" y="2147483647"/>
                </a:cxn>
                <a:cxn ang="0">
                  <a:pos x="2147483647" y="210661026"/>
                </a:cxn>
                <a:cxn ang="0">
                  <a:pos x="2147483647" y="105330513"/>
                </a:cxn>
                <a:cxn ang="0">
                  <a:pos x="2147483647" y="842654366"/>
                </a:cxn>
                <a:cxn ang="0">
                  <a:pos x="2147483647" y="2147483647"/>
                </a:cxn>
                <a:cxn ang="0">
                  <a:pos x="0" y="737323893"/>
                </a:cxn>
                <a:cxn ang="0">
                  <a:pos x="1951494349" y="0"/>
                </a:cxn>
                <a:cxn ang="0">
                  <a:pos x="1951494349" y="210661026"/>
                </a:cxn>
              </a:cxnLst>
              <a:rect l="0" t="0" r="0" b="0"/>
              <a:pathLst>
                <a:path w="180" h="46">
                  <a:moveTo>
                    <a:pt x="10" y="2"/>
                  </a:moveTo>
                  <a:cubicBezTo>
                    <a:pt x="10" y="23"/>
                    <a:pt x="46" y="41"/>
                    <a:pt x="90" y="41"/>
                  </a:cubicBezTo>
                  <a:cubicBezTo>
                    <a:pt x="134" y="41"/>
                    <a:pt x="170" y="23"/>
                    <a:pt x="170" y="2"/>
                  </a:cubicBezTo>
                  <a:cubicBezTo>
                    <a:pt x="170" y="1"/>
                    <a:pt x="170" y="1"/>
                    <a:pt x="170" y="1"/>
                  </a:cubicBezTo>
                  <a:cubicBezTo>
                    <a:pt x="174" y="3"/>
                    <a:pt x="177" y="5"/>
                    <a:pt x="180" y="8"/>
                  </a:cubicBezTo>
                  <a:cubicBezTo>
                    <a:pt x="174" y="30"/>
                    <a:pt x="136" y="46"/>
                    <a:pt x="90" y="46"/>
                  </a:cubicBezTo>
                  <a:cubicBezTo>
                    <a:pt x="44" y="46"/>
                    <a:pt x="5" y="29"/>
                    <a:pt x="0" y="7"/>
                  </a:cubicBezTo>
                  <a:cubicBezTo>
                    <a:pt x="3" y="4"/>
                    <a:pt x="6" y="2"/>
                    <a:pt x="10" y="0"/>
                  </a:cubicBezTo>
                  <a:cubicBezTo>
                    <a:pt x="10" y="1"/>
                    <a:pt x="10" y="1"/>
                    <a:pt x="10" y="2"/>
                  </a:cubicBezTo>
                  <a:close/>
                </a:path>
              </a:pathLst>
            </a:custGeom>
            <a:solidFill>
              <a:srgbClr val="FFFFFF"/>
            </a:solidFill>
            <a:ln w="9525">
              <a:noFill/>
            </a:ln>
          </p:spPr>
          <p:txBody>
            <a:bodyPr/>
            <a:lstStyle/>
            <a:p>
              <a:endParaRPr lang="zh-CN" altLang="en-US"/>
            </a:p>
          </p:txBody>
        </p:sp>
        <p:sp>
          <p:nvSpPr>
            <p:cNvPr id="52296" name="Freeform 704"/>
            <p:cNvSpPr/>
            <p:nvPr/>
          </p:nvSpPr>
          <p:spPr>
            <a:xfrm>
              <a:off x="7384867" y="1715217"/>
              <a:ext cx="2538135" cy="519749"/>
            </a:xfrm>
            <a:custGeom>
              <a:avLst/>
              <a:gdLst/>
              <a:ahLst/>
              <a:cxnLst>
                <a:cxn ang="0">
                  <a:pos x="2147483647" y="519300593"/>
                </a:cxn>
                <a:cxn ang="0">
                  <a:pos x="2139341152" y="2147483647"/>
                </a:cxn>
                <a:cxn ang="0">
                  <a:pos x="194488070" y="2147483647"/>
                </a:cxn>
                <a:cxn ang="0">
                  <a:pos x="0" y="2147483647"/>
                </a:cxn>
                <a:cxn ang="0">
                  <a:pos x="2147483647" y="0"/>
                </a:cxn>
                <a:cxn ang="0">
                  <a:pos x="2147483647" y="2147483647"/>
                </a:cxn>
                <a:cxn ang="0">
                  <a:pos x="2147483647" y="2147483647"/>
                </a:cxn>
                <a:cxn ang="0">
                  <a:pos x="2147483647" y="2147483647"/>
                </a:cxn>
                <a:cxn ang="0">
                  <a:pos x="2147483647" y="1661759987"/>
                </a:cxn>
                <a:cxn ang="0">
                  <a:pos x="2147483647" y="519300593"/>
                </a:cxn>
              </a:cxnLst>
              <a:rect l="0" t="0" r="0" b="0"/>
              <a:pathLst>
                <a:path w="182" h="51">
                  <a:moveTo>
                    <a:pt x="91" y="5"/>
                  </a:moveTo>
                  <a:cubicBezTo>
                    <a:pt x="48" y="5"/>
                    <a:pt x="13" y="22"/>
                    <a:pt x="11" y="43"/>
                  </a:cubicBezTo>
                  <a:cubicBezTo>
                    <a:pt x="7" y="45"/>
                    <a:pt x="4" y="47"/>
                    <a:pt x="1" y="50"/>
                  </a:cubicBezTo>
                  <a:cubicBezTo>
                    <a:pt x="1" y="48"/>
                    <a:pt x="0" y="46"/>
                    <a:pt x="0" y="45"/>
                  </a:cubicBezTo>
                  <a:cubicBezTo>
                    <a:pt x="0" y="20"/>
                    <a:pt x="41" y="0"/>
                    <a:pt x="91" y="0"/>
                  </a:cubicBezTo>
                  <a:cubicBezTo>
                    <a:pt x="141" y="0"/>
                    <a:pt x="182" y="20"/>
                    <a:pt x="182" y="45"/>
                  </a:cubicBezTo>
                  <a:cubicBezTo>
                    <a:pt x="182" y="47"/>
                    <a:pt x="182" y="49"/>
                    <a:pt x="181" y="51"/>
                  </a:cubicBezTo>
                  <a:cubicBezTo>
                    <a:pt x="178" y="48"/>
                    <a:pt x="175" y="46"/>
                    <a:pt x="171" y="44"/>
                  </a:cubicBezTo>
                  <a:cubicBezTo>
                    <a:pt x="171" y="33"/>
                    <a:pt x="162" y="23"/>
                    <a:pt x="147" y="16"/>
                  </a:cubicBezTo>
                  <a:cubicBezTo>
                    <a:pt x="133" y="9"/>
                    <a:pt x="113" y="5"/>
                    <a:pt x="91" y="5"/>
                  </a:cubicBezTo>
                  <a:close/>
                </a:path>
              </a:pathLst>
            </a:custGeom>
            <a:solidFill>
              <a:srgbClr val="FFFFFF"/>
            </a:solidFill>
            <a:ln w="9525">
              <a:noFill/>
            </a:ln>
          </p:spPr>
          <p:txBody>
            <a:bodyPr/>
            <a:lstStyle/>
            <a:p>
              <a:endParaRPr lang="zh-CN" altLang="en-US"/>
            </a:p>
          </p:txBody>
        </p:sp>
        <p:sp>
          <p:nvSpPr>
            <p:cNvPr id="52297" name="Freeform 705"/>
            <p:cNvSpPr/>
            <p:nvPr/>
          </p:nvSpPr>
          <p:spPr>
            <a:xfrm>
              <a:off x="7243199" y="2226298"/>
              <a:ext cx="2821469" cy="480761"/>
            </a:xfrm>
            <a:custGeom>
              <a:avLst/>
              <a:gdLst/>
              <a:ahLst/>
              <a:cxnLst>
                <a:cxn ang="0">
                  <a:pos x="0" y="1150952009"/>
                </a:cxn>
                <a:cxn ang="0">
                  <a:pos x="2146048655" y="0"/>
                </a:cxn>
                <a:cxn ang="0">
                  <a:pos x="2147483647" y="2147483647"/>
                </a:cxn>
                <a:cxn ang="0">
                  <a:pos x="2147483647" y="104632012"/>
                </a:cxn>
                <a:cxn ang="0">
                  <a:pos x="2147483647" y="1255573752"/>
                </a:cxn>
                <a:cxn ang="0">
                  <a:pos x="2147483647" y="2147483647"/>
                </a:cxn>
                <a:cxn ang="0">
                  <a:pos x="2147483647" y="2147483647"/>
                </a:cxn>
                <a:cxn ang="0">
                  <a:pos x="0" y="1150952009"/>
                </a:cxn>
              </a:cxnLst>
              <a:rect l="0" t="0" r="0" b="0"/>
              <a:pathLst>
                <a:path w="202" h="47">
                  <a:moveTo>
                    <a:pt x="0" y="11"/>
                  </a:moveTo>
                  <a:cubicBezTo>
                    <a:pt x="3" y="7"/>
                    <a:pt x="6" y="3"/>
                    <a:pt x="11" y="0"/>
                  </a:cubicBezTo>
                  <a:cubicBezTo>
                    <a:pt x="16" y="22"/>
                    <a:pt x="55" y="39"/>
                    <a:pt x="101" y="39"/>
                  </a:cubicBezTo>
                  <a:cubicBezTo>
                    <a:pt x="147" y="39"/>
                    <a:pt x="185" y="23"/>
                    <a:pt x="191" y="1"/>
                  </a:cubicBezTo>
                  <a:cubicBezTo>
                    <a:pt x="196" y="4"/>
                    <a:pt x="199" y="8"/>
                    <a:pt x="202" y="12"/>
                  </a:cubicBezTo>
                  <a:cubicBezTo>
                    <a:pt x="187" y="33"/>
                    <a:pt x="148" y="47"/>
                    <a:pt x="101" y="47"/>
                  </a:cubicBezTo>
                  <a:cubicBezTo>
                    <a:pt x="77" y="47"/>
                    <a:pt x="56" y="44"/>
                    <a:pt x="38" y="37"/>
                  </a:cubicBezTo>
                  <a:cubicBezTo>
                    <a:pt x="20" y="31"/>
                    <a:pt x="7" y="22"/>
                    <a:pt x="0" y="11"/>
                  </a:cubicBezTo>
                  <a:close/>
                </a:path>
              </a:pathLst>
            </a:custGeom>
            <a:solidFill>
              <a:srgbClr val="58595B"/>
            </a:solidFill>
            <a:ln w="9525">
              <a:noFill/>
            </a:ln>
          </p:spPr>
          <p:txBody>
            <a:bodyPr/>
            <a:lstStyle/>
            <a:p>
              <a:endParaRPr lang="zh-CN" altLang="en-US"/>
            </a:p>
          </p:txBody>
        </p:sp>
        <p:sp>
          <p:nvSpPr>
            <p:cNvPr id="52298" name="Freeform 706"/>
            <p:cNvSpPr/>
            <p:nvPr/>
          </p:nvSpPr>
          <p:spPr>
            <a:xfrm>
              <a:off x="7160569" y="1632925"/>
              <a:ext cx="2986733" cy="714643"/>
            </a:xfrm>
            <a:custGeom>
              <a:avLst/>
              <a:gdLst/>
              <a:ahLst/>
              <a:cxnLst>
                <a:cxn ang="0">
                  <a:pos x="2147483647" y="2147483647"/>
                </a:cxn>
                <a:cxn ang="0">
                  <a:pos x="1168733848"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33814780"/>
                </a:cxn>
                <a:cxn ang="0">
                  <a:pos x="2147483647" y="2147483647"/>
                </a:cxn>
                <a:cxn ang="0">
                  <a:pos x="2147483647" y="2147483647"/>
                </a:cxn>
              </a:cxnLst>
              <a:rect l="0" t="0" r="0" b="0"/>
              <a:pathLst>
                <a:path w="214" h="70">
                  <a:moveTo>
                    <a:pt x="17" y="58"/>
                  </a:moveTo>
                  <a:cubicBezTo>
                    <a:pt x="12" y="61"/>
                    <a:pt x="9" y="65"/>
                    <a:pt x="6" y="69"/>
                  </a:cubicBezTo>
                  <a:cubicBezTo>
                    <a:pt x="2" y="64"/>
                    <a:pt x="1" y="59"/>
                    <a:pt x="0" y="53"/>
                  </a:cubicBezTo>
                  <a:cubicBezTo>
                    <a:pt x="0" y="53"/>
                    <a:pt x="0" y="53"/>
                    <a:pt x="0" y="53"/>
                  </a:cubicBezTo>
                  <a:cubicBezTo>
                    <a:pt x="0" y="23"/>
                    <a:pt x="48" y="0"/>
                    <a:pt x="107" y="0"/>
                  </a:cubicBezTo>
                  <a:cubicBezTo>
                    <a:pt x="166" y="0"/>
                    <a:pt x="214" y="23"/>
                    <a:pt x="214" y="53"/>
                  </a:cubicBezTo>
                  <a:cubicBezTo>
                    <a:pt x="214" y="53"/>
                    <a:pt x="214" y="53"/>
                    <a:pt x="214" y="53"/>
                  </a:cubicBezTo>
                  <a:cubicBezTo>
                    <a:pt x="214" y="54"/>
                    <a:pt x="214" y="54"/>
                    <a:pt x="214" y="54"/>
                  </a:cubicBezTo>
                  <a:cubicBezTo>
                    <a:pt x="214" y="54"/>
                    <a:pt x="214" y="54"/>
                    <a:pt x="214" y="54"/>
                  </a:cubicBezTo>
                  <a:cubicBezTo>
                    <a:pt x="214" y="60"/>
                    <a:pt x="211" y="65"/>
                    <a:pt x="208" y="70"/>
                  </a:cubicBezTo>
                  <a:cubicBezTo>
                    <a:pt x="205" y="66"/>
                    <a:pt x="202" y="62"/>
                    <a:pt x="197" y="59"/>
                  </a:cubicBezTo>
                  <a:cubicBezTo>
                    <a:pt x="198" y="57"/>
                    <a:pt x="198" y="55"/>
                    <a:pt x="198" y="53"/>
                  </a:cubicBezTo>
                  <a:cubicBezTo>
                    <a:pt x="198" y="28"/>
                    <a:pt x="157" y="8"/>
                    <a:pt x="107" y="8"/>
                  </a:cubicBezTo>
                  <a:cubicBezTo>
                    <a:pt x="57" y="8"/>
                    <a:pt x="16" y="28"/>
                    <a:pt x="16" y="53"/>
                  </a:cubicBezTo>
                  <a:cubicBezTo>
                    <a:pt x="16" y="54"/>
                    <a:pt x="17" y="56"/>
                    <a:pt x="17" y="58"/>
                  </a:cubicBezTo>
                  <a:close/>
                </a:path>
              </a:pathLst>
            </a:custGeom>
            <a:solidFill>
              <a:srgbClr val="58595B"/>
            </a:solidFill>
            <a:ln w="9525">
              <a:noFill/>
            </a:ln>
          </p:spPr>
          <p:txBody>
            <a:bodyPr/>
            <a:lstStyle/>
            <a:p>
              <a:endParaRPr lang="zh-CN" altLang="en-US"/>
            </a:p>
          </p:txBody>
        </p:sp>
        <p:sp>
          <p:nvSpPr>
            <p:cNvPr id="52299" name="Freeform 707"/>
            <p:cNvSpPr/>
            <p:nvPr/>
          </p:nvSpPr>
          <p:spPr>
            <a:xfrm>
              <a:off x="7160569" y="2174323"/>
              <a:ext cx="82638" cy="329170"/>
            </a:xfrm>
            <a:custGeom>
              <a:avLst/>
              <a:gdLst/>
              <a:ahLst/>
              <a:cxnLst>
                <a:cxn ang="0">
                  <a:pos x="1138173243" y="1693013725"/>
                </a:cxn>
                <a:cxn ang="0">
                  <a:pos x="0" y="2147483647"/>
                </a:cxn>
                <a:cxn ang="0">
                  <a:pos x="0" y="0"/>
                </a:cxn>
                <a:cxn ang="0">
                  <a:pos x="1138173243" y="1693013725"/>
                </a:cxn>
              </a:cxnLst>
              <a:rect l="0" t="0" r="0" b="0"/>
              <a:pathLst>
                <a:path w="6" h="32">
                  <a:moveTo>
                    <a:pt x="6" y="16"/>
                  </a:moveTo>
                  <a:cubicBezTo>
                    <a:pt x="2" y="21"/>
                    <a:pt x="0" y="27"/>
                    <a:pt x="0" y="32"/>
                  </a:cubicBezTo>
                  <a:cubicBezTo>
                    <a:pt x="0" y="0"/>
                    <a:pt x="0" y="0"/>
                    <a:pt x="0" y="0"/>
                  </a:cubicBezTo>
                  <a:cubicBezTo>
                    <a:pt x="1" y="6"/>
                    <a:pt x="2" y="11"/>
                    <a:pt x="6" y="16"/>
                  </a:cubicBezTo>
                  <a:close/>
                </a:path>
              </a:pathLst>
            </a:custGeom>
            <a:solidFill>
              <a:srgbClr val="005DA2"/>
            </a:solidFill>
            <a:ln w="9525">
              <a:noFill/>
            </a:ln>
          </p:spPr>
          <p:txBody>
            <a:bodyPr/>
            <a:lstStyle/>
            <a:p>
              <a:endParaRPr lang="zh-CN" altLang="en-US"/>
            </a:p>
          </p:txBody>
        </p:sp>
        <p:sp>
          <p:nvSpPr>
            <p:cNvPr id="52300" name="Freeform 708"/>
            <p:cNvSpPr/>
            <p:nvPr/>
          </p:nvSpPr>
          <p:spPr>
            <a:xfrm>
              <a:off x="7786244" y="4036736"/>
              <a:ext cx="100346" cy="337835"/>
            </a:xfrm>
            <a:custGeom>
              <a:avLst/>
              <a:gdLst/>
              <a:ahLst/>
              <a:cxnLst>
                <a:cxn ang="0">
                  <a:pos x="1438474301" y="0"/>
                </a:cxn>
                <a:cxn ang="0">
                  <a:pos x="1232980084" y="2147483647"/>
                </a:cxn>
                <a:cxn ang="0">
                  <a:pos x="0" y="1676879718"/>
                </a:cxn>
                <a:cxn ang="0">
                  <a:pos x="1438474301" y="0"/>
                </a:cxn>
              </a:cxnLst>
              <a:rect l="0" t="0" r="0" b="0"/>
              <a:pathLst>
                <a:path w="7" h="33">
                  <a:moveTo>
                    <a:pt x="7" y="0"/>
                  </a:moveTo>
                  <a:cubicBezTo>
                    <a:pt x="6" y="33"/>
                    <a:pt x="6" y="33"/>
                    <a:pt x="6" y="33"/>
                  </a:cubicBezTo>
                  <a:cubicBezTo>
                    <a:pt x="6" y="27"/>
                    <a:pt x="4" y="22"/>
                    <a:pt x="0" y="16"/>
                  </a:cubicBezTo>
                  <a:cubicBezTo>
                    <a:pt x="4" y="11"/>
                    <a:pt x="6" y="6"/>
                    <a:pt x="7" y="0"/>
                  </a:cubicBezTo>
                  <a:close/>
                </a:path>
              </a:pathLst>
            </a:custGeom>
            <a:solidFill>
              <a:srgbClr val="005DA2"/>
            </a:solidFill>
            <a:ln w="9525">
              <a:noFill/>
            </a:ln>
          </p:spPr>
          <p:txBody>
            <a:bodyPr/>
            <a:lstStyle/>
            <a:p>
              <a:endParaRPr lang="zh-CN" altLang="en-US"/>
            </a:p>
          </p:txBody>
        </p:sp>
        <p:sp>
          <p:nvSpPr>
            <p:cNvPr id="52301" name="Freeform 709"/>
            <p:cNvSpPr/>
            <p:nvPr/>
          </p:nvSpPr>
          <p:spPr>
            <a:xfrm>
              <a:off x="4888049" y="4192658"/>
              <a:ext cx="2986733" cy="723311"/>
            </a:xfrm>
            <a:custGeom>
              <a:avLst/>
              <a:gdLst/>
              <a:ahLst/>
              <a:cxnLst>
                <a:cxn ang="0">
                  <a:pos x="1168733848" y="0"/>
                </a:cxn>
                <a:cxn ang="0">
                  <a:pos x="2147483647" y="2147483647"/>
                </a:cxn>
                <a:cxn ang="0">
                  <a:pos x="2147483647" y="2147483647"/>
                </a:cxn>
                <a:cxn ang="0">
                  <a:pos x="2147483647" y="103779842"/>
                </a:cxn>
                <a:cxn ang="0">
                  <a:pos x="2147483647" y="1868128772"/>
                </a:cxn>
                <a:cxn ang="0">
                  <a:pos x="2147483647" y="2147483647"/>
                </a:cxn>
                <a:cxn ang="0">
                  <a:pos x="0" y="1868128772"/>
                </a:cxn>
                <a:cxn ang="0">
                  <a:pos x="0" y="1764338782"/>
                </a:cxn>
                <a:cxn ang="0">
                  <a:pos x="0" y="1660558979"/>
                </a:cxn>
                <a:cxn ang="0">
                  <a:pos x="1168733848" y="0"/>
                </a:cxn>
              </a:cxnLst>
              <a:rect l="0" t="0" r="0" b="0"/>
              <a:pathLst>
                <a:path w="214" h="71">
                  <a:moveTo>
                    <a:pt x="6" y="0"/>
                  </a:moveTo>
                  <a:cubicBezTo>
                    <a:pt x="13" y="11"/>
                    <a:pt x="27" y="20"/>
                    <a:pt x="45" y="26"/>
                  </a:cubicBezTo>
                  <a:cubicBezTo>
                    <a:pt x="62" y="33"/>
                    <a:pt x="84" y="37"/>
                    <a:pt x="108" y="37"/>
                  </a:cubicBezTo>
                  <a:cubicBezTo>
                    <a:pt x="154" y="37"/>
                    <a:pt x="194" y="22"/>
                    <a:pt x="208" y="1"/>
                  </a:cubicBezTo>
                  <a:cubicBezTo>
                    <a:pt x="212" y="7"/>
                    <a:pt x="214" y="12"/>
                    <a:pt x="214" y="18"/>
                  </a:cubicBezTo>
                  <a:cubicBezTo>
                    <a:pt x="214" y="47"/>
                    <a:pt x="166" y="71"/>
                    <a:pt x="107" y="71"/>
                  </a:cubicBezTo>
                  <a:cubicBezTo>
                    <a:pt x="48" y="71"/>
                    <a:pt x="0" y="47"/>
                    <a:pt x="0" y="18"/>
                  </a:cubicBezTo>
                  <a:cubicBezTo>
                    <a:pt x="0" y="17"/>
                    <a:pt x="0" y="17"/>
                    <a:pt x="0" y="17"/>
                  </a:cubicBezTo>
                  <a:cubicBezTo>
                    <a:pt x="0" y="16"/>
                    <a:pt x="0" y="16"/>
                    <a:pt x="0" y="16"/>
                  </a:cubicBezTo>
                  <a:cubicBezTo>
                    <a:pt x="1" y="11"/>
                    <a:pt x="3" y="5"/>
                    <a:pt x="6" y="0"/>
                  </a:cubicBezTo>
                  <a:close/>
                </a:path>
              </a:pathLst>
            </a:custGeom>
            <a:solidFill>
              <a:srgbClr val="005DA2"/>
            </a:solidFill>
            <a:ln w="9525">
              <a:noFill/>
            </a:ln>
          </p:spPr>
          <p:txBody>
            <a:bodyPr/>
            <a:lstStyle/>
            <a:p>
              <a:endParaRPr lang="zh-CN" altLang="en-US"/>
            </a:p>
          </p:txBody>
        </p:sp>
        <p:sp>
          <p:nvSpPr>
            <p:cNvPr id="52302" name="Freeform 710"/>
            <p:cNvSpPr/>
            <p:nvPr/>
          </p:nvSpPr>
          <p:spPr>
            <a:xfrm>
              <a:off x="6576208" y="3833168"/>
              <a:ext cx="206595" cy="51971"/>
            </a:xfrm>
            <a:custGeom>
              <a:avLst/>
              <a:gdLst/>
              <a:ahLst/>
              <a:cxnLst>
                <a:cxn ang="0">
                  <a:pos x="0" y="0"/>
                </a:cxn>
                <a:cxn ang="0">
                  <a:pos x="2147483647" y="216074628"/>
                </a:cxn>
                <a:cxn ang="0">
                  <a:pos x="2147483647" y="432159651"/>
                </a:cxn>
                <a:cxn ang="0">
                  <a:pos x="1517564276" y="540196925"/>
                </a:cxn>
                <a:cxn ang="0">
                  <a:pos x="189695535" y="216074628"/>
                </a:cxn>
                <a:cxn ang="0">
                  <a:pos x="0" y="0"/>
                </a:cxn>
              </a:cxnLst>
              <a:rect l="0" t="0" r="0" b="0"/>
              <a:pathLst>
                <a:path w="15" h="5">
                  <a:moveTo>
                    <a:pt x="0" y="0"/>
                  </a:moveTo>
                  <a:cubicBezTo>
                    <a:pt x="6" y="1"/>
                    <a:pt x="10" y="1"/>
                    <a:pt x="15" y="2"/>
                  </a:cubicBezTo>
                  <a:cubicBezTo>
                    <a:pt x="15" y="3"/>
                    <a:pt x="14" y="3"/>
                    <a:pt x="13" y="4"/>
                  </a:cubicBezTo>
                  <a:cubicBezTo>
                    <a:pt x="12" y="5"/>
                    <a:pt x="10" y="5"/>
                    <a:pt x="8" y="5"/>
                  </a:cubicBezTo>
                  <a:cubicBezTo>
                    <a:pt x="5" y="5"/>
                    <a:pt x="3" y="4"/>
                    <a:pt x="1" y="2"/>
                  </a:cubicBezTo>
                  <a:cubicBezTo>
                    <a:pt x="1" y="1"/>
                    <a:pt x="1" y="1"/>
                    <a:pt x="0" y="0"/>
                  </a:cubicBezTo>
                  <a:close/>
                </a:path>
              </a:pathLst>
            </a:custGeom>
            <a:solidFill>
              <a:srgbClr val="58595B"/>
            </a:solidFill>
            <a:ln w="9525">
              <a:noFill/>
            </a:ln>
          </p:spPr>
          <p:txBody>
            <a:bodyPr/>
            <a:lstStyle/>
            <a:p>
              <a:endParaRPr lang="zh-CN" altLang="en-US"/>
            </a:p>
          </p:txBody>
        </p:sp>
        <p:sp>
          <p:nvSpPr>
            <p:cNvPr id="52303" name="Freeform 711"/>
            <p:cNvSpPr/>
            <p:nvPr/>
          </p:nvSpPr>
          <p:spPr>
            <a:xfrm>
              <a:off x="6475858" y="3802852"/>
              <a:ext cx="100346" cy="30316"/>
            </a:xfrm>
            <a:custGeom>
              <a:avLst/>
              <a:gdLst/>
              <a:ahLst/>
              <a:cxnLst>
                <a:cxn ang="0">
                  <a:pos x="0" y="0"/>
                </a:cxn>
                <a:cxn ang="0">
                  <a:pos x="1438474301" y="306353267"/>
                </a:cxn>
                <a:cxn ang="0">
                  <a:pos x="0" y="306353267"/>
                </a:cxn>
                <a:cxn ang="0">
                  <a:pos x="0" y="0"/>
                </a:cxn>
              </a:cxnLst>
              <a:rect l="0" t="0" r="0" b="0"/>
              <a:pathLst>
                <a:path w="7" h="3">
                  <a:moveTo>
                    <a:pt x="0" y="0"/>
                  </a:moveTo>
                  <a:cubicBezTo>
                    <a:pt x="3" y="1"/>
                    <a:pt x="6" y="2"/>
                    <a:pt x="7" y="3"/>
                  </a:cubicBezTo>
                  <a:cubicBezTo>
                    <a:pt x="5" y="3"/>
                    <a:pt x="2" y="3"/>
                    <a:pt x="0" y="3"/>
                  </a:cubicBezTo>
                  <a:lnTo>
                    <a:pt x="0" y="0"/>
                  </a:lnTo>
                  <a:close/>
                </a:path>
              </a:pathLst>
            </a:custGeom>
            <a:solidFill>
              <a:srgbClr val="005DA2"/>
            </a:solidFill>
            <a:ln w="9525">
              <a:noFill/>
            </a:ln>
          </p:spPr>
          <p:txBody>
            <a:bodyPr/>
            <a:lstStyle/>
            <a:p>
              <a:endParaRPr lang="zh-CN" altLang="en-US"/>
            </a:p>
          </p:txBody>
        </p:sp>
        <p:sp>
          <p:nvSpPr>
            <p:cNvPr id="52304" name="Freeform 712"/>
            <p:cNvSpPr/>
            <p:nvPr/>
          </p:nvSpPr>
          <p:spPr>
            <a:xfrm>
              <a:off x="6475858" y="4006414"/>
              <a:ext cx="153465" cy="142930"/>
            </a:xfrm>
            <a:custGeom>
              <a:avLst/>
              <a:gdLst/>
              <a:ahLst/>
              <a:cxnLst>
                <a:cxn ang="0">
                  <a:pos x="1557125543" y="1146523211"/>
                </a:cxn>
                <a:cxn ang="0">
                  <a:pos x="0" y="1459213448"/>
                </a:cxn>
                <a:cxn ang="0">
                  <a:pos x="0" y="0"/>
                </a:cxn>
                <a:cxn ang="0">
                  <a:pos x="1557125543" y="312689997"/>
                </a:cxn>
                <a:cxn ang="0">
                  <a:pos x="2141046150" y="729606724"/>
                </a:cxn>
                <a:cxn ang="0">
                  <a:pos x="1557125543" y="1146523211"/>
                </a:cxn>
              </a:cxnLst>
              <a:rect l="0" t="0" r="0" b="0"/>
              <a:pathLst>
                <a:path w="11" h="14">
                  <a:moveTo>
                    <a:pt x="8" y="11"/>
                  </a:moveTo>
                  <a:cubicBezTo>
                    <a:pt x="6" y="13"/>
                    <a:pt x="3" y="13"/>
                    <a:pt x="0" y="14"/>
                  </a:cubicBezTo>
                  <a:cubicBezTo>
                    <a:pt x="0" y="0"/>
                    <a:pt x="0" y="0"/>
                    <a:pt x="0" y="0"/>
                  </a:cubicBezTo>
                  <a:cubicBezTo>
                    <a:pt x="4" y="1"/>
                    <a:pt x="6" y="2"/>
                    <a:pt x="8" y="3"/>
                  </a:cubicBezTo>
                  <a:cubicBezTo>
                    <a:pt x="10" y="4"/>
                    <a:pt x="11" y="5"/>
                    <a:pt x="11" y="7"/>
                  </a:cubicBezTo>
                  <a:cubicBezTo>
                    <a:pt x="11" y="9"/>
                    <a:pt x="10" y="10"/>
                    <a:pt x="8" y="11"/>
                  </a:cubicBezTo>
                  <a:close/>
                </a:path>
              </a:pathLst>
            </a:custGeom>
            <a:solidFill>
              <a:srgbClr val="005DA2"/>
            </a:solidFill>
            <a:ln w="9525">
              <a:noFill/>
            </a:ln>
          </p:spPr>
          <p:txBody>
            <a:bodyPr/>
            <a:lstStyle/>
            <a:p>
              <a:endParaRPr lang="zh-CN" altLang="en-US"/>
            </a:p>
          </p:txBody>
        </p:sp>
        <p:sp>
          <p:nvSpPr>
            <p:cNvPr id="52305" name="Freeform 713"/>
            <p:cNvSpPr/>
            <p:nvPr/>
          </p:nvSpPr>
          <p:spPr>
            <a:xfrm>
              <a:off x="6251565" y="3802852"/>
              <a:ext cx="129855" cy="30316"/>
            </a:xfrm>
            <a:custGeom>
              <a:avLst/>
              <a:gdLst/>
              <a:ahLst/>
              <a:cxnLst>
                <a:cxn ang="0">
                  <a:pos x="1873590882" y="0"/>
                </a:cxn>
                <a:cxn ang="0">
                  <a:pos x="1873590882" y="306353267"/>
                </a:cxn>
                <a:cxn ang="0">
                  <a:pos x="0" y="306353267"/>
                </a:cxn>
                <a:cxn ang="0">
                  <a:pos x="416358351" y="204238906"/>
                </a:cxn>
                <a:cxn ang="0">
                  <a:pos x="1873590882" y="0"/>
                </a:cxn>
              </a:cxnLst>
              <a:rect l="0" t="0" r="0" b="0"/>
              <a:pathLst>
                <a:path w="9" h="3">
                  <a:moveTo>
                    <a:pt x="9" y="0"/>
                  </a:moveTo>
                  <a:cubicBezTo>
                    <a:pt x="9" y="3"/>
                    <a:pt x="9" y="3"/>
                    <a:pt x="9" y="3"/>
                  </a:cubicBezTo>
                  <a:cubicBezTo>
                    <a:pt x="6" y="3"/>
                    <a:pt x="3" y="3"/>
                    <a:pt x="0" y="3"/>
                  </a:cubicBezTo>
                  <a:cubicBezTo>
                    <a:pt x="0" y="3"/>
                    <a:pt x="1" y="2"/>
                    <a:pt x="2" y="2"/>
                  </a:cubicBezTo>
                  <a:cubicBezTo>
                    <a:pt x="3" y="1"/>
                    <a:pt x="6" y="0"/>
                    <a:pt x="9" y="0"/>
                  </a:cubicBezTo>
                  <a:close/>
                </a:path>
              </a:pathLst>
            </a:custGeom>
            <a:solidFill>
              <a:srgbClr val="005DA2"/>
            </a:solidFill>
            <a:ln w="9525">
              <a:noFill/>
            </a:ln>
          </p:spPr>
          <p:txBody>
            <a:bodyPr/>
            <a:lstStyle/>
            <a:p>
              <a:endParaRPr lang="zh-CN" altLang="en-US"/>
            </a:p>
          </p:txBody>
        </p:sp>
        <p:sp>
          <p:nvSpPr>
            <p:cNvPr id="52306" name="Freeform 714"/>
            <p:cNvSpPr/>
            <p:nvPr/>
          </p:nvSpPr>
          <p:spPr>
            <a:xfrm>
              <a:off x="6239753" y="3833168"/>
              <a:ext cx="141667" cy="82296"/>
            </a:xfrm>
            <a:custGeom>
              <a:avLst/>
              <a:gdLst/>
              <a:ahLst/>
              <a:cxnLst>
                <a:cxn ang="0">
                  <a:pos x="200699618" y="0"/>
                </a:cxn>
                <a:cxn ang="0">
                  <a:pos x="2006954009" y="0"/>
                </a:cxn>
                <a:cxn ang="0">
                  <a:pos x="2006954009" y="846578870"/>
                </a:cxn>
                <a:cxn ang="0">
                  <a:pos x="401385069" y="634934072"/>
                </a:cxn>
                <a:cxn ang="0">
                  <a:pos x="0" y="317467036"/>
                </a:cxn>
                <a:cxn ang="0">
                  <a:pos x="200699618" y="0"/>
                </a:cxn>
              </a:cxnLst>
              <a:rect l="0" t="0" r="0" b="0"/>
              <a:pathLst>
                <a:path w="10" h="8">
                  <a:moveTo>
                    <a:pt x="1" y="0"/>
                  </a:moveTo>
                  <a:cubicBezTo>
                    <a:pt x="4" y="0"/>
                    <a:pt x="7" y="0"/>
                    <a:pt x="10" y="0"/>
                  </a:cubicBezTo>
                  <a:cubicBezTo>
                    <a:pt x="10" y="8"/>
                    <a:pt x="10" y="8"/>
                    <a:pt x="10" y="8"/>
                  </a:cubicBezTo>
                  <a:cubicBezTo>
                    <a:pt x="7" y="8"/>
                    <a:pt x="4" y="7"/>
                    <a:pt x="2" y="6"/>
                  </a:cubicBezTo>
                  <a:cubicBezTo>
                    <a:pt x="1" y="5"/>
                    <a:pt x="0" y="4"/>
                    <a:pt x="0" y="3"/>
                  </a:cubicBezTo>
                  <a:cubicBezTo>
                    <a:pt x="0" y="2"/>
                    <a:pt x="0" y="1"/>
                    <a:pt x="1" y="0"/>
                  </a:cubicBezTo>
                  <a:close/>
                </a:path>
              </a:pathLst>
            </a:custGeom>
            <a:solidFill>
              <a:srgbClr val="005DA2"/>
            </a:solidFill>
            <a:ln w="9525">
              <a:noFill/>
            </a:ln>
          </p:spPr>
          <p:txBody>
            <a:bodyPr/>
            <a:lstStyle/>
            <a:p>
              <a:endParaRPr lang="zh-CN" altLang="en-US"/>
            </a:p>
          </p:txBody>
        </p:sp>
        <p:sp>
          <p:nvSpPr>
            <p:cNvPr id="52307" name="Freeform 715"/>
            <p:cNvSpPr/>
            <p:nvPr/>
          </p:nvSpPr>
          <p:spPr>
            <a:xfrm>
              <a:off x="6056768" y="3677246"/>
              <a:ext cx="726029" cy="177581"/>
            </a:xfrm>
            <a:custGeom>
              <a:avLst/>
              <a:gdLst/>
              <a:ahLst/>
              <a:cxnLst>
                <a:cxn ang="0">
                  <a:pos x="974694083" y="1091172406"/>
                </a:cxn>
                <a:cxn ang="0">
                  <a:pos x="2147483647" y="654709679"/>
                </a:cxn>
                <a:cxn ang="0">
                  <a:pos x="2147483647" y="327354839"/>
                </a:cxn>
                <a:cxn ang="0">
                  <a:pos x="2147483647" y="0"/>
                </a:cxn>
                <a:cxn ang="0">
                  <a:pos x="2147483647" y="327354839"/>
                </a:cxn>
                <a:cxn ang="0">
                  <a:pos x="2147483647" y="654709679"/>
                </a:cxn>
                <a:cxn ang="0">
                  <a:pos x="2147483647" y="763828094"/>
                </a:cxn>
                <a:cxn ang="0">
                  <a:pos x="2147483647" y="1091172406"/>
                </a:cxn>
                <a:cxn ang="0">
                  <a:pos x="2147483647" y="1418527490"/>
                </a:cxn>
                <a:cxn ang="0">
                  <a:pos x="2147483647" y="1745882248"/>
                </a:cxn>
                <a:cxn ang="0">
                  <a:pos x="2147483647" y="1855000500"/>
                </a:cxn>
                <a:cxn ang="0">
                  <a:pos x="2147483647" y="1636763995"/>
                </a:cxn>
                <a:cxn ang="0">
                  <a:pos x="2147483647" y="1309408911"/>
                </a:cxn>
                <a:cxn ang="0">
                  <a:pos x="2147483647" y="1636763995"/>
                </a:cxn>
                <a:cxn ang="0">
                  <a:pos x="2147483647" y="1636763995"/>
                </a:cxn>
                <a:cxn ang="0">
                  <a:pos x="2147483647" y="1636763995"/>
                </a:cxn>
                <a:cxn ang="0">
                  <a:pos x="2147483647" y="1309408911"/>
                </a:cxn>
                <a:cxn ang="0">
                  <a:pos x="2147483647" y="1527645743"/>
                </a:cxn>
                <a:cxn ang="0">
                  <a:pos x="2147483647" y="1636763995"/>
                </a:cxn>
                <a:cxn ang="0">
                  <a:pos x="0" y="1745882248"/>
                </a:cxn>
                <a:cxn ang="0">
                  <a:pos x="974694083" y="1091172406"/>
                </a:cxn>
              </a:cxnLst>
              <a:rect l="0" t="0" r="0" b="0"/>
              <a:pathLst>
                <a:path w="52" h="17">
                  <a:moveTo>
                    <a:pt x="5" y="10"/>
                  </a:moveTo>
                  <a:cubicBezTo>
                    <a:pt x="9" y="8"/>
                    <a:pt x="15" y="6"/>
                    <a:pt x="23" y="6"/>
                  </a:cubicBezTo>
                  <a:cubicBezTo>
                    <a:pt x="23" y="3"/>
                    <a:pt x="23" y="3"/>
                    <a:pt x="23" y="3"/>
                  </a:cubicBezTo>
                  <a:cubicBezTo>
                    <a:pt x="23" y="1"/>
                    <a:pt x="24" y="0"/>
                    <a:pt x="26" y="0"/>
                  </a:cubicBezTo>
                  <a:cubicBezTo>
                    <a:pt x="29" y="0"/>
                    <a:pt x="30" y="1"/>
                    <a:pt x="30" y="3"/>
                  </a:cubicBezTo>
                  <a:cubicBezTo>
                    <a:pt x="30" y="6"/>
                    <a:pt x="30" y="6"/>
                    <a:pt x="30" y="6"/>
                  </a:cubicBezTo>
                  <a:cubicBezTo>
                    <a:pt x="34" y="6"/>
                    <a:pt x="37" y="7"/>
                    <a:pt x="40" y="7"/>
                  </a:cubicBezTo>
                  <a:cubicBezTo>
                    <a:pt x="43" y="8"/>
                    <a:pt x="45" y="9"/>
                    <a:pt x="47" y="10"/>
                  </a:cubicBezTo>
                  <a:cubicBezTo>
                    <a:pt x="49" y="11"/>
                    <a:pt x="50" y="12"/>
                    <a:pt x="51" y="13"/>
                  </a:cubicBezTo>
                  <a:cubicBezTo>
                    <a:pt x="52" y="15"/>
                    <a:pt x="52" y="16"/>
                    <a:pt x="52" y="16"/>
                  </a:cubicBezTo>
                  <a:cubicBezTo>
                    <a:pt x="52" y="17"/>
                    <a:pt x="52" y="17"/>
                    <a:pt x="52" y="17"/>
                  </a:cubicBezTo>
                  <a:cubicBezTo>
                    <a:pt x="47" y="16"/>
                    <a:pt x="43" y="16"/>
                    <a:pt x="37" y="15"/>
                  </a:cubicBezTo>
                  <a:cubicBezTo>
                    <a:pt x="36" y="14"/>
                    <a:pt x="33" y="13"/>
                    <a:pt x="30" y="12"/>
                  </a:cubicBezTo>
                  <a:cubicBezTo>
                    <a:pt x="30" y="15"/>
                    <a:pt x="30" y="15"/>
                    <a:pt x="30" y="15"/>
                  </a:cubicBezTo>
                  <a:cubicBezTo>
                    <a:pt x="28" y="15"/>
                    <a:pt x="25" y="15"/>
                    <a:pt x="23" y="15"/>
                  </a:cubicBezTo>
                  <a:cubicBezTo>
                    <a:pt x="23" y="15"/>
                    <a:pt x="23" y="15"/>
                    <a:pt x="23" y="15"/>
                  </a:cubicBezTo>
                  <a:cubicBezTo>
                    <a:pt x="23" y="12"/>
                    <a:pt x="23" y="12"/>
                    <a:pt x="23" y="12"/>
                  </a:cubicBezTo>
                  <a:cubicBezTo>
                    <a:pt x="20" y="12"/>
                    <a:pt x="17" y="13"/>
                    <a:pt x="16" y="14"/>
                  </a:cubicBezTo>
                  <a:cubicBezTo>
                    <a:pt x="15" y="14"/>
                    <a:pt x="14" y="15"/>
                    <a:pt x="14" y="15"/>
                  </a:cubicBezTo>
                  <a:cubicBezTo>
                    <a:pt x="9" y="15"/>
                    <a:pt x="4" y="16"/>
                    <a:pt x="0" y="16"/>
                  </a:cubicBezTo>
                  <a:cubicBezTo>
                    <a:pt x="0" y="14"/>
                    <a:pt x="2" y="12"/>
                    <a:pt x="5" y="10"/>
                  </a:cubicBezTo>
                  <a:close/>
                </a:path>
              </a:pathLst>
            </a:custGeom>
            <a:solidFill>
              <a:schemeClr val="bg1"/>
            </a:solidFill>
            <a:ln w="9525">
              <a:noFill/>
            </a:ln>
          </p:spPr>
          <p:txBody>
            <a:bodyPr/>
            <a:lstStyle/>
            <a:p>
              <a:endParaRPr lang="zh-CN" altLang="en-US"/>
            </a:p>
          </p:txBody>
        </p:sp>
        <p:sp>
          <p:nvSpPr>
            <p:cNvPr id="52308" name="Freeform 716"/>
            <p:cNvSpPr/>
            <p:nvPr/>
          </p:nvSpPr>
          <p:spPr>
            <a:xfrm>
              <a:off x="5277619" y="3833168"/>
              <a:ext cx="2231203" cy="593379"/>
            </a:xfrm>
            <a:custGeom>
              <a:avLst/>
              <a:gdLst/>
              <a:ahLst/>
              <a:cxnLst>
                <a:cxn ang="0">
                  <a:pos x="2147483647" y="1465329233"/>
                </a:cxn>
                <a:cxn ang="0">
                  <a:pos x="2147483647" y="1674669197"/>
                </a:cxn>
                <a:cxn ang="0">
                  <a:pos x="2147483647" y="2147483647"/>
                </a:cxn>
                <a:cxn ang="0">
                  <a:pos x="2147483647" y="2147483647"/>
                </a:cxn>
                <a:cxn ang="0">
                  <a:pos x="2147483647" y="2147483647"/>
                </a:cxn>
                <a:cxn ang="0">
                  <a:pos x="2147483647" y="2147483647"/>
                </a:cxn>
                <a:cxn ang="0">
                  <a:pos x="2147483647" y="2147483647"/>
                </a:cxn>
                <a:cxn ang="0">
                  <a:pos x="2147483647" y="209332866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883998930"/>
                </a:cxn>
                <a:cxn ang="0">
                  <a:pos x="2147483647" y="1465329233"/>
                </a:cxn>
                <a:cxn ang="0">
                  <a:pos x="2147483647" y="1255999180"/>
                </a:cxn>
                <a:cxn ang="0">
                  <a:pos x="2147483647" y="1046669447"/>
                </a:cxn>
                <a:cxn ang="0">
                  <a:pos x="2147483647" y="0"/>
                </a:cxn>
                <a:cxn ang="0">
                  <a:pos x="2147483647" y="0"/>
                </a:cxn>
                <a:cxn ang="0">
                  <a:pos x="2147483647" y="209329813"/>
                </a:cxn>
                <a:cxn ang="0">
                  <a:pos x="2147483647" y="523329608"/>
                </a:cxn>
                <a:cxn ang="0">
                  <a:pos x="2147483647" y="418669857"/>
                </a:cxn>
                <a:cxn ang="0">
                  <a:pos x="2147483647" y="209329813"/>
                </a:cxn>
                <a:cxn ang="0">
                  <a:pos x="2147483647" y="1883998930"/>
                </a:cxn>
                <a:cxn ang="0">
                  <a:pos x="2147483647" y="1988668912"/>
                </a:cxn>
                <a:cxn ang="0">
                  <a:pos x="2147483647" y="2147483647"/>
                </a:cxn>
                <a:cxn ang="0">
                  <a:pos x="0" y="1988668912"/>
                </a:cxn>
                <a:cxn ang="0">
                  <a:pos x="0" y="1779328948"/>
                </a:cxn>
                <a:cxn ang="0">
                  <a:pos x="2147483647" y="104670022"/>
                </a:cxn>
                <a:cxn ang="0">
                  <a:pos x="2147483647" y="313999795"/>
                </a:cxn>
                <a:cxn ang="0">
                  <a:pos x="2147483647" y="1046669447"/>
                </a:cxn>
                <a:cxn ang="0">
                  <a:pos x="2147483647" y="1465329233"/>
                </a:cxn>
              </a:cxnLst>
              <a:rect l="0" t="0" r="0" b="0"/>
              <a:pathLst>
                <a:path w="160" h="58">
                  <a:moveTo>
                    <a:pt x="67" y="14"/>
                  </a:moveTo>
                  <a:cubicBezTo>
                    <a:pt x="70" y="15"/>
                    <a:pt x="74" y="16"/>
                    <a:pt x="79" y="16"/>
                  </a:cubicBezTo>
                  <a:cubicBezTo>
                    <a:pt x="79" y="30"/>
                    <a:pt x="79" y="30"/>
                    <a:pt x="79" y="30"/>
                  </a:cubicBezTo>
                  <a:cubicBezTo>
                    <a:pt x="76" y="30"/>
                    <a:pt x="74" y="30"/>
                    <a:pt x="73" y="29"/>
                  </a:cubicBezTo>
                  <a:cubicBezTo>
                    <a:pt x="71" y="28"/>
                    <a:pt x="70" y="27"/>
                    <a:pt x="70" y="26"/>
                  </a:cubicBezTo>
                  <a:cubicBezTo>
                    <a:pt x="69" y="26"/>
                    <a:pt x="68" y="24"/>
                    <a:pt x="67" y="23"/>
                  </a:cubicBezTo>
                  <a:cubicBezTo>
                    <a:pt x="67" y="22"/>
                    <a:pt x="66" y="21"/>
                    <a:pt x="65" y="21"/>
                  </a:cubicBezTo>
                  <a:cubicBezTo>
                    <a:pt x="64" y="20"/>
                    <a:pt x="62" y="20"/>
                    <a:pt x="61" y="20"/>
                  </a:cubicBezTo>
                  <a:cubicBezTo>
                    <a:pt x="58" y="20"/>
                    <a:pt x="57" y="21"/>
                    <a:pt x="55" y="21"/>
                  </a:cubicBezTo>
                  <a:cubicBezTo>
                    <a:pt x="54" y="22"/>
                    <a:pt x="53" y="23"/>
                    <a:pt x="53" y="24"/>
                  </a:cubicBezTo>
                  <a:cubicBezTo>
                    <a:pt x="53" y="25"/>
                    <a:pt x="54" y="27"/>
                    <a:pt x="55" y="28"/>
                  </a:cubicBezTo>
                  <a:cubicBezTo>
                    <a:pt x="56" y="29"/>
                    <a:pt x="57" y="31"/>
                    <a:pt x="60" y="32"/>
                  </a:cubicBezTo>
                  <a:cubicBezTo>
                    <a:pt x="62" y="33"/>
                    <a:pt x="64" y="34"/>
                    <a:pt x="68" y="35"/>
                  </a:cubicBezTo>
                  <a:cubicBezTo>
                    <a:pt x="71" y="36"/>
                    <a:pt x="75" y="37"/>
                    <a:pt x="79" y="37"/>
                  </a:cubicBezTo>
                  <a:cubicBezTo>
                    <a:pt x="79" y="45"/>
                    <a:pt x="79" y="45"/>
                    <a:pt x="79" y="45"/>
                  </a:cubicBezTo>
                  <a:cubicBezTo>
                    <a:pt x="79" y="46"/>
                    <a:pt x="79" y="47"/>
                    <a:pt x="80" y="47"/>
                  </a:cubicBezTo>
                  <a:cubicBezTo>
                    <a:pt x="80" y="48"/>
                    <a:pt x="81" y="48"/>
                    <a:pt x="82" y="48"/>
                  </a:cubicBezTo>
                  <a:cubicBezTo>
                    <a:pt x="84" y="48"/>
                    <a:pt x="85" y="47"/>
                    <a:pt x="85" y="47"/>
                  </a:cubicBezTo>
                  <a:cubicBezTo>
                    <a:pt x="86" y="46"/>
                    <a:pt x="86" y="45"/>
                    <a:pt x="86" y="44"/>
                  </a:cubicBezTo>
                  <a:cubicBezTo>
                    <a:pt x="86" y="37"/>
                    <a:pt x="86" y="37"/>
                    <a:pt x="86" y="37"/>
                  </a:cubicBezTo>
                  <a:cubicBezTo>
                    <a:pt x="91" y="36"/>
                    <a:pt x="95" y="36"/>
                    <a:pt x="99" y="34"/>
                  </a:cubicBezTo>
                  <a:cubicBezTo>
                    <a:pt x="103" y="33"/>
                    <a:pt x="106" y="32"/>
                    <a:pt x="108" y="30"/>
                  </a:cubicBezTo>
                  <a:cubicBezTo>
                    <a:pt x="110" y="27"/>
                    <a:pt x="111" y="25"/>
                    <a:pt x="111" y="23"/>
                  </a:cubicBezTo>
                  <a:cubicBezTo>
                    <a:pt x="111" y="21"/>
                    <a:pt x="110" y="19"/>
                    <a:pt x="109" y="18"/>
                  </a:cubicBezTo>
                  <a:cubicBezTo>
                    <a:pt x="108" y="16"/>
                    <a:pt x="106" y="15"/>
                    <a:pt x="104" y="14"/>
                  </a:cubicBezTo>
                  <a:cubicBezTo>
                    <a:pt x="102" y="13"/>
                    <a:pt x="99" y="12"/>
                    <a:pt x="97" y="12"/>
                  </a:cubicBezTo>
                  <a:cubicBezTo>
                    <a:pt x="94" y="11"/>
                    <a:pt x="90" y="10"/>
                    <a:pt x="86" y="10"/>
                  </a:cubicBezTo>
                  <a:cubicBezTo>
                    <a:pt x="86" y="0"/>
                    <a:pt x="86" y="0"/>
                    <a:pt x="86" y="0"/>
                  </a:cubicBezTo>
                  <a:cubicBezTo>
                    <a:pt x="88" y="0"/>
                    <a:pt x="91" y="0"/>
                    <a:pt x="93" y="0"/>
                  </a:cubicBezTo>
                  <a:cubicBezTo>
                    <a:pt x="94" y="1"/>
                    <a:pt x="94" y="1"/>
                    <a:pt x="94" y="2"/>
                  </a:cubicBezTo>
                  <a:cubicBezTo>
                    <a:pt x="96" y="4"/>
                    <a:pt x="98" y="5"/>
                    <a:pt x="101" y="5"/>
                  </a:cubicBezTo>
                  <a:cubicBezTo>
                    <a:pt x="103" y="5"/>
                    <a:pt x="105" y="5"/>
                    <a:pt x="106" y="4"/>
                  </a:cubicBezTo>
                  <a:cubicBezTo>
                    <a:pt x="107" y="3"/>
                    <a:pt x="108" y="3"/>
                    <a:pt x="108" y="2"/>
                  </a:cubicBezTo>
                  <a:cubicBezTo>
                    <a:pt x="128" y="5"/>
                    <a:pt x="146" y="11"/>
                    <a:pt x="160" y="18"/>
                  </a:cubicBezTo>
                  <a:cubicBezTo>
                    <a:pt x="160" y="18"/>
                    <a:pt x="160" y="19"/>
                    <a:pt x="160" y="19"/>
                  </a:cubicBezTo>
                  <a:cubicBezTo>
                    <a:pt x="160" y="41"/>
                    <a:pt x="124" y="58"/>
                    <a:pt x="80" y="58"/>
                  </a:cubicBezTo>
                  <a:cubicBezTo>
                    <a:pt x="36" y="58"/>
                    <a:pt x="0" y="41"/>
                    <a:pt x="0" y="19"/>
                  </a:cubicBezTo>
                  <a:cubicBezTo>
                    <a:pt x="0" y="18"/>
                    <a:pt x="0" y="18"/>
                    <a:pt x="0" y="17"/>
                  </a:cubicBezTo>
                  <a:cubicBezTo>
                    <a:pt x="14" y="9"/>
                    <a:pt x="34" y="4"/>
                    <a:pt x="56" y="1"/>
                  </a:cubicBezTo>
                  <a:cubicBezTo>
                    <a:pt x="56" y="2"/>
                    <a:pt x="55" y="3"/>
                    <a:pt x="55" y="3"/>
                  </a:cubicBezTo>
                  <a:cubicBezTo>
                    <a:pt x="55" y="6"/>
                    <a:pt x="56" y="8"/>
                    <a:pt x="59" y="10"/>
                  </a:cubicBezTo>
                  <a:cubicBezTo>
                    <a:pt x="61" y="12"/>
                    <a:pt x="63" y="13"/>
                    <a:pt x="67" y="14"/>
                  </a:cubicBezTo>
                  <a:close/>
                </a:path>
              </a:pathLst>
            </a:custGeom>
            <a:solidFill>
              <a:srgbClr val="005DA2"/>
            </a:solidFill>
            <a:ln w="9525">
              <a:noFill/>
            </a:ln>
          </p:spPr>
          <p:txBody>
            <a:bodyPr/>
            <a:lstStyle/>
            <a:p>
              <a:endParaRPr lang="zh-CN" altLang="en-US"/>
            </a:p>
          </p:txBody>
        </p:sp>
        <p:sp>
          <p:nvSpPr>
            <p:cNvPr id="52309" name="Freeform 717"/>
            <p:cNvSpPr>
              <a:spLocks noEditPoints="1"/>
            </p:cNvSpPr>
            <p:nvPr/>
          </p:nvSpPr>
          <p:spPr>
            <a:xfrm>
              <a:off x="6015451" y="3833168"/>
              <a:ext cx="808669" cy="489426"/>
            </a:xfrm>
            <a:custGeom>
              <a:avLst/>
              <a:gdLst/>
              <a:ahLst/>
              <a:cxnLst>
                <a:cxn ang="0">
                  <a:pos x="2147483647" y="2147483647"/>
                </a:cxn>
                <a:cxn ang="0">
                  <a:pos x="2147483647" y="2147483647"/>
                </a:cxn>
                <a:cxn ang="0">
                  <a:pos x="2147483647" y="2147483647"/>
                </a:cxn>
                <a:cxn ang="0">
                  <a:pos x="2147483647" y="2079326337"/>
                </a:cxn>
                <a:cxn ang="0">
                  <a:pos x="2147483647" y="1767419325"/>
                </a:cxn>
                <a:cxn ang="0">
                  <a:pos x="2147483647" y="2147483647"/>
                </a:cxn>
                <a:cxn ang="0">
                  <a:pos x="2147483647" y="2147483647"/>
                </a:cxn>
                <a:cxn ang="0">
                  <a:pos x="2147483647" y="2147483647"/>
                </a:cxn>
                <a:cxn ang="0">
                  <a:pos x="2147483647" y="2147483647"/>
                </a:cxn>
                <a:cxn ang="0">
                  <a:pos x="2147483647" y="1663457119"/>
                </a:cxn>
                <a:cxn ang="0">
                  <a:pos x="2147483647" y="1455522509"/>
                </a:cxn>
                <a:cxn ang="0">
                  <a:pos x="1166365736" y="1039663169"/>
                </a:cxn>
                <a:cxn ang="0">
                  <a:pos x="388788542" y="311896895"/>
                </a:cxn>
                <a:cxn ang="0">
                  <a:pos x="583189839" y="103962246"/>
                </a:cxn>
                <a:cxn ang="0">
                  <a:pos x="2147483647" y="0"/>
                </a:cxn>
                <a:cxn ang="0">
                  <a:pos x="2147483647" y="311896895"/>
                </a:cxn>
                <a:cxn ang="0">
                  <a:pos x="2147483647" y="623793791"/>
                </a:cxn>
                <a:cxn ang="0">
                  <a:pos x="2147483647" y="831728559"/>
                </a:cxn>
                <a:cxn ang="0">
                  <a:pos x="2147483647" y="0"/>
                </a:cxn>
                <a:cxn ang="0">
                  <a:pos x="2147483647" y="0"/>
                </a:cxn>
                <a:cxn ang="0">
                  <a:pos x="2147483647" y="0"/>
                </a:cxn>
                <a:cxn ang="0">
                  <a:pos x="2147483647" y="1039663169"/>
                </a:cxn>
                <a:cxn ang="0">
                  <a:pos x="2147483647" y="1247597778"/>
                </a:cxn>
                <a:cxn ang="0">
                  <a:pos x="2147483647" y="1455522509"/>
                </a:cxn>
                <a:cxn ang="0">
                  <a:pos x="2147483647" y="1871391728"/>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360766924" y="2147483647"/>
                </a:cxn>
                <a:cxn ang="0">
                  <a:pos x="388788542" y="2147483647"/>
                </a:cxn>
                <a:cxn ang="0">
                  <a:pos x="0" y="2147483647"/>
                </a:cxn>
                <a:cxn ang="0">
                  <a:pos x="388788542" y="2147483647"/>
                </a:cxn>
                <a:cxn ang="0">
                  <a:pos x="1555168112" y="2079326337"/>
                </a:cxn>
                <a:cxn ang="0">
                  <a:pos x="2147483647" y="2147483647"/>
                </a:cxn>
                <a:cxn ang="0">
                  <a:pos x="2147483647" y="2147483647"/>
                </a:cxn>
                <a:cxn ang="0">
                  <a:pos x="2147483647" y="2147483647"/>
                </a:cxn>
              </a:cxnLst>
              <a:rect l="0" t="0" r="0" b="0"/>
              <a:pathLst>
                <a:path w="58" h="48">
                  <a:moveTo>
                    <a:pt x="33" y="31"/>
                  </a:moveTo>
                  <a:cubicBezTo>
                    <a:pt x="36" y="30"/>
                    <a:pt x="39" y="30"/>
                    <a:pt x="41" y="28"/>
                  </a:cubicBezTo>
                  <a:cubicBezTo>
                    <a:pt x="43" y="27"/>
                    <a:pt x="44" y="26"/>
                    <a:pt x="44" y="24"/>
                  </a:cubicBezTo>
                  <a:cubicBezTo>
                    <a:pt x="44" y="22"/>
                    <a:pt x="43" y="21"/>
                    <a:pt x="41" y="20"/>
                  </a:cubicBezTo>
                  <a:cubicBezTo>
                    <a:pt x="39" y="19"/>
                    <a:pt x="37" y="18"/>
                    <a:pt x="33" y="17"/>
                  </a:cubicBezTo>
                  <a:lnTo>
                    <a:pt x="33" y="31"/>
                  </a:lnTo>
                  <a:close/>
                  <a:moveTo>
                    <a:pt x="17" y="26"/>
                  </a:moveTo>
                  <a:cubicBezTo>
                    <a:pt x="17" y="27"/>
                    <a:pt x="18" y="28"/>
                    <a:pt x="20" y="29"/>
                  </a:cubicBezTo>
                  <a:cubicBezTo>
                    <a:pt x="21" y="30"/>
                    <a:pt x="23" y="30"/>
                    <a:pt x="26" y="30"/>
                  </a:cubicBezTo>
                  <a:cubicBezTo>
                    <a:pt x="26" y="16"/>
                    <a:pt x="26" y="16"/>
                    <a:pt x="26" y="16"/>
                  </a:cubicBezTo>
                  <a:cubicBezTo>
                    <a:pt x="21" y="16"/>
                    <a:pt x="17" y="15"/>
                    <a:pt x="14" y="14"/>
                  </a:cubicBezTo>
                  <a:cubicBezTo>
                    <a:pt x="10" y="13"/>
                    <a:pt x="8" y="12"/>
                    <a:pt x="6" y="10"/>
                  </a:cubicBezTo>
                  <a:cubicBezTo>
                    <a:pt x="3" y="8"/>
                    <a:pt x="2" y="6"/>
                    <a:pt x="2" y="3"/>
                  </a:cubicBezTo>
                  <a:cubicBezTo>
                    <a:pt x="2" y="3"/>
                    <a:pt x="3" y="2"/>
                    <a:pt x="3" y="1"/>
                  </a:cubicBezTo>
                  <a:cubicBezTo>
                    <a:pt x="7" y="1"/>
                    <a:pt x="12" y="0"/>
                    <a:pt x="17" y="0"/>
                  </a:cubicBezTo>
                  <a:cubicBezTo>
                    <a:pt x="16" y="1"/>
                    <a:pt x="16" y="2"/>
                    <a:pt x="16" y="3"/>
                  </a:cubicBezTo>
                  <a:cubicBezTo>
                    <a:pt x="16" y="4"/>
                    <a:pt x="17" y="5"/>
                    <a:pt x="18" y="6"/>
                  </a:cubicBezTo>
                  <a:cubicBezTo>
                    <a:pt x="20" y="7"/>
                    <a:pt x="23" y="8"/>
                    <a:pt x="26" y="8"/>
                  </a:cubicBezTo>
                  <a:cubicBezTo>
                    <a:pt x="26" y="0"/>
                    <a:pt x="26" y="0"/>
                    <a:pt x="26" y="0"/>
                  </a:cubicBezTo>
                  <a:cubicBezTo>
                    <a:pt x="26" y="0"/>
                    <a:pt x="26" y="0"/>
                    <a:pt x="26" y="0"/>
                  </a:cubicBezTo>
                  <a:cubicBezTo>
                    <a:pt x="28" y="0"/>
                    <a:pt x="31" y="0"/>
                    <a:pt x="33" y="0"/>
                  </a:cubicBezTo>
                  <a:cubicBezTo>
                    <a:pt x="33" y="10"/>
                    <a:pt x="33" y="10"/>
                    <a:pt x="33" y="10"/>
                  </a:cubicBezTo>
                  <a:cubicBezTo>
                    <a:pt x="37" y="10"/>
                    <a:pt x="41" y="11"/>
                    <a:pt x="44" y="12"/>
                  </a:cubicBezTo>
                  <a:cubicBezTo>
                    <a:pt x="46" y="12"/>
                    <a:pt x="49" y="13"/>
                    <a:pt x="51" y="14"/>
                  </a:cubicBezTo>
                  <a:cubicBezTo>
                    <a:pt x="53" y="15"/>
                    <a:pt x="55" y="16"/>
                    <a:pt x="56" y="18"/>
                  </a:cubicBezTo>
                  <a:cubicBezTo>
                    <a:pt x="57" y="19"/>
                    <a:pt x="58" y="21"/>
                    <a:pt x="58" y="23"/>
                  </a:cubicBezTo>
                  <a:cubicBezTo>
                    <a:pt x="58" y="25"/>
                    <a:pt x="57" y="27"/>
                    <a:pt x="55" y="30"/>
                  </a:cubicBezTo>
                  <a:cubicBezTo>
                    <a:pt x="53" y="32"/>
                    <a:pt x="50" y="33"/>
                    <a:pt x="46" y="34"/>
                  </a:cubicBezTo>
                  <a:cubicBezTo>
                    <a:pt x="42" y="36"/>
                    <a:pt x="38" y="36"/>
                    <a:pt x="33" y="37"/>
                  </a:cubicBezTo>
                  <a:cubicBezTo>
                    <a:pt x="33" y="44"/>
                    <a:pt x="33" y="44"/>
                    <a:pt x="33" y="44"/>
                  </a:cubicBezTo>
                  <a:cubicBezTo>
                    <a:pt x="33" y="45"/>
                    <a:pt x="33" y="46"/>
                    <a:pt x="32" y="47"/>
                  </a:cubicBezTo>
                  <a:cubicBezTo>
                    <a:pt x="32" y="47"/>
                    <a:pt x="31" y="48"/>
                    <a:pt x="29" y="48"/>
                  </a:cubicBezTo>
                  <a:cubicBezTo>
                    <a:pt x="28" y="48"/>
                    <a:pt x="27" y="48"/>
                    <a:pt x="27" y="47"/>
                  </a:cubicBezTo>
                  <a:cubicBezTo>
                    <a:pt x="26" y="47"/>
                    <a:pt x="26" y="46"/>
                    <a:pt x="26" y="45"/>
                  </a:cubicBezTo>
                  <a:cubicBezTo>
                    <a:pt x="26" y="37"/>
                    <a:pt x="26" y="37"/>
                    <a:pt x="26" y="37"/>
                  </a:cubicBezTo>
                  <a:cubicBezTo>
                    <a:pt x="22" y="37"/>
                    <a:pt x="18" y="36"/>
                    <a:pt x="15" y="35"/>
                  </a:cubicBezTo>
                  <a:cubicBezTo>
                    <a:pt x="11" y="34"/>
                    <a:pt x="9" y="33"/>
                    <a:pt x="7" y="32"/>
                  </a:cubicBezTo>
                  <a:cubicBezTo>
                    <a:pt x="4" y="31"/>
                    <a:pt x="3" y="29"/>
                    <a:pt x="2" y="28"/>
                  </a:cubicBezTo>
                  <a:cubicBezTo>
                    <a:pt x="1" y="27"/>
                    <a:pt x="0" y="25"/>
                    <a:pt x="0" y="24"/>
                  </a:cubicBezTo>
                  <a:cubicBezTo>
                    <a:pt x="0" y="23"/>
                    <a:pt x="1" y="22"/>
                    <a:pt x="2" y="21"/>
                  </a:cubicBezTo>
                  <a:cubicBezTo>
                    <a:pt x="4" y="21"/>
                    <a:pt x="5" y="20"/>
                    <a:pt x="8" y="20"/>
                  </a:cubicBezTo>
                  <a:cubicBezTo>
                    <a:pt x="9" y="20"/>
                    <a:pt x="11" y="20"/>
                    <a:pt x="12" y="21"/>
                  </a:cubicBezTo>
                  <a:cubicBezTo>
                    <a:pt x="13" y="21"/>
                    <a:pt x="14" y="22"/>
                    <a:pt x="14" y="23"/>
                  </a:cubicBezTo>
                  <a:cubicBezTo>
                    <a:pt x="15" y="24"/>
                    <a:pt x="16" y="26"/>
                    <a:pt x="17" y="26"/>
                  </a:cubicBezTo>
                  <a:close/>
                </a:path>
              </a:pathLst>
            </a:custGeom>
            <a:solidFill>
              <a:schemeClr val="bg1"/>
            </a:solidFill>
            <a:ln w="9525">
              <a:noFill/>
            </a:ln>
          </p:spPr>
          <p:txBody>
            <a:bodyPr/>
            <a:lstStyle/>
            <a:p>
              <a:endParaRPr lang="zh-CN" altLang="en-US"/>
            </a:p>
          </p:txBody>
        </p:sp>
        <p:sp>
          <p:nvSpPr>
            <p:cNvPr id="52310" name="Freeform 718"/>
            <p:cNvSpPr/>
            <p:nvPr/>
          </p:nvSpPr>
          <p:spPr>
            <a:xfrm>
              <a:off x="5277619" y="3616608"/>
              <a:ext cx="2231203" cy="398472"/>
            </a:xfrm>
            <a:custGeom>
              <a:avLst/>
              <a:gdLst/>
              <a:ahLst/>
              <a:cxnLst>
                <a:cxn ang="0">
                  <a:pos x="0" y="2147483647"/>
                </a:cxn>
                <a:cxn ang="0">
                  <a:pos x="2147483647" y="0"/>
                </a:cxn>
                <a:cxn ang="0">
                  <a:pos x="2147483647" y="1252703842"/>
                </a:cxn>
                <a:cxn ang="0">
                  <a:pos x="2147483647" y="2147483647"/>
                </a:cxn>
                <a:cxn ang="0">
                  <a:pos x="2147483647" y="2147483647"/>
                </a:cxn>
                <a:cxn ang="0">
                  <a:pos x="2147483647" y="2147483647"/>
                </a:cxn>
                <a:cxn ang="0">
                  <a:pos x="2147483647" y="1983440220"/>
                </a:cxn>
                <a:cxn ang="0">
                  <a:pos x="2147483647" y="1670272002"/>
                </a:cxn>
                <a:cxn ang="0">
                  <a:pos x="2147483647" y="1357093567"/>
                </a:cxn>
                <a:cxn ang="0">
                  <a:pos x="2147483647" y="1252703842"/>
                </a:cxn>
                <a:cxn ang="0">
                  <a:pos x="2147483647" y="939525407"/>
                </a:cxn>
                <a:cxn ang="0">
                  <a:pos x="2147483647" y="626346812"/>
                </a:cxn>
                <a:cxn ang="0">
                  <a:pos x="2147483647" y="939525407"/>
                </a:cxn>
                <a:cxn ang="0">
                  <a:pos x="2147483647" y="1252703842"/>
                </a:cxn>
                <a:cxn ang="0">
                  <a:pos x="2147483647" y="1670272002"/>
                </a:cxn>
                <a:cxn ang="0">
                  <a:pos x="2147483647" y="2147483647"/>
                </a:cxn>
                <a:cxn ang="0">
                  <a:pos x="0" y="2147483647"/>
                </a:cxn>
              </a:cxnLst>
              <a:rect l="0" t="0" r="0" b="0"/>
              <a:pathLst>
                <a:path w="160" h="39">
                  <a:moveTo>
                    <a:pt x="0" y="38"/>
                  </a:moveTo>
                  <a:cubicBezTo>
                    <a:pt x="1" y="17"/>
                    <a:pt x="37" y="0"/>
                    <a:pt x="80" y="0"/>
                  </a:cubicBezTo>
                  <a:cubicBezTo>
                    <a:pt x="102" y="0"/>
                    <a:pt x="121" y="5"/>
                    <a:pt x="136" y="12"/>
                  </a:cubicBezTo>
                  <a:cubicBezTo>
                    <a:pt x="150" y="19"/>
                    <a:pt x="159" y="28"/>
                    <a:pt x="160" y="39"/>
                  </a:cubicBezTo>
                  <a:cubicBezTo>
                    <a:pt x="146" y="32"/>
                    <a:pt x="128" y="26"/>
                    <a:pt x="108" y="23"/>
                  </a:cubicBezTo>
                  <a:cubicBezTo>
                    <a:pt x="108" y="23"/>
                    <a:pt x="108" y="23"/>
                    <a:pt x="108" y="22"/>
                  </a:cubicBezTo>
                  <a:cubicBezTo>
                    <a:pt x="108" y="22"/>
                    <a:pt x="108" y="21"/>
                    <a:pt x="107" y="19"/>
                  </a:cubicBezTo>
                  <a:cubicBezTo>
                    <a:pt x="106" y="18"/>
                    <a:pt x="105" y="17"/>
                    <a:pt x="103" y="16"/>
                  </a:cubicBezTo>
                  <a:cubicBezTo>
                    <a:pt x="101" y="15"/>
                    <a:pt x="99" y="14"/>
                    <a:pt x="96" y="13"/>
                  </a:cubicBezTo>
                  <a:cubicBezTo>
                    <a:pt x="93" y="13"/>
                    <a:pt x="90" y="12"/>
                    <a:pt x="86" y="12"/>
                  </a:cubicBezTo>
                  <a:cubicBezTo>
                    <a:pt x="86" y="9"/>
                    <a:pt x="86" y="9"/>
                    <a:pt x="86" y="9"/>
                  </a:cubicBezTo>
                  <a:cubicBezTo>
                    <a:pt x="86" y="7"/>
                    <a:pt x="85" y="6"/>
                    <a:pt x="82" y="6"/>
                  </a:cubicBezTo>
                  <a:cubicBezTo>
                    <a:pt x="80" y="6"/>
                    <a:pt x="79" y="7"/>
                    <a:pt x="79" y="9"/>
                  </a:cubicBezTo>
                  <a:cubicBezTo>
                    <a:pt x="79" y="12"/>
                    <a:pt x="79" y="12"/>
                    <a:pt x="79" y="12"/>
                  </a:cubicBezTo>
                  <a:cubicBezTo>
                    <a:pt x="71" y="12"/>
                    <a:pt x="65" y="14"/>
                    <a:pt x="61" y="16"/>
                  </a:cubicBezTo>
                  <a:cubicBezTo>
                    <a:pt x="58" y="18"/>
                    <a:pt x="56" y="20"/>
                    <a:pt x="56" y="22"/>
                  </a:cubicBezTo>
                  <a:cubicBezTo>
                    <a:pt x="34" y="25"/>
                    <a:pt x="14" y="30"/>
                    <a:pt x="0" y="38"/>
                  </a:cubicBezTo>
                  <a:close/>
                </a:path>
              </a:pathLst>
            </a:custGeom>
            <a:solidFill>
              <a:srgbClr val="005DA2"/>
            </a:solidFill>
            <a:ln w="9525">
              <a:noFill/>
            </a:ln>
          </p:spPr>
          <p:txBody>
            <a:bodyPr/>
            <a:lstStyle/>
            <a:p>
              <a:endParaRPr lang="zh-CN" altLang="en-US"/>
            </a:p>
          </p:txBody>
        </p:sp>
        <p:sp>
          <p:nvSpPr>
            <p:cNvPr id="52311" name="Freeform 719"/>
            <p:cNvSpPr/>
            <p:nvPr/>
          </p:nvSpPr>
          <p:spPr>
            <a:xfrm>
              <a:off x="5135962" y="4006414"/>
              <a:ext cx="2514524" cy="480761"/>
            </a:xfrm>
            <a:custGeom>
              <a:avLst/>
              <a:gdLst/>
              <a:ahLst/>
              <a:cxnLst>
                <a:cxn ang="0">
                  <a:pos x="1951494349" y="209264023"/>
                </a:cxn>
                <a:cxn ang="0">
                  <a:pos x="2147483647" y="2147483647"/>
                </a:cxn>
                <a:cxn ang="0">
                  <a:pos x="2147483647" y="209264023"/>
                </a:cxn>
                <a:cxn ang="0">
                  <a:pos x="2147483647" y="104632012"/>
                </a:cxn>
                <a:cxn ang="0">
                  <a:pos x="2147483647" y="837056094"/>
                </a:cxn>
                <a:cxn ang="0">
                  <a:pos x="2147483647" y="2147483647"/>
                </a:cxn>
                <a:cxn ang="0">
                  <a:pos x="0" y="732424122"/>
                </a:cxn>
                <a:cxn ang="0">
                  <a:pos x="1951494349" y="0"/>
                </a:cxn>
                <a:cxn ang="0">
                  <a:pos x="1951494349" y="209264023"/>
                </a:cxn>
              </a:cxnLst>
              <a:rect l="0" t="0" r="0" b="0"/>
              <a:pathLst>
                <a:path w="180" h="47">
                  <a:moveTo>
                    <a:pt x="10" y="2"/>
                  </a:moveTo>
                  <a:cubicBezTo>
                    <a:pt x="10" y="24"/>
                    <a:pt x="46" y="41"/>
                    <a:pt x="90" y="41"/>
                  </a:cubicBezTo>
                  <a:cubicBezTo>
                    <a:pt x="134" y="41"/>
                    <a:pt x="170" y="24"/>
                    <a:pt x="170" y="2"/>
                  </a:cubicBezTo>
                  <a:cubicBezTo>
                    <a:pt x="170" y="2"/>
                    <a:pt x="170" y="1"/>
                    <a:pt x="170" y="1"/>
                  </a:cubicBezTo>
                  <a:cubicBezTo>
                    <a:pt x="173" y="3"/>
                    <a:pt x="177" y="6"/>
                    <a:pt x="180" y="8"/>
                  </a:cubicBezTo>
                  <a:cubicBezTo>
                    <a:pt x="174" y="30"/>
                    <a:pt x="136" y="47"/>
                    <a:pt x="90" y="47"/>
                  </a:cubicBezTo>
                  <a:cubicBezTo>
                    <a:pt x="43" y="47"/>
                    <a:pt x="5" y="29"/>
                    <a:pt x="0" y="7"/>
                  </a:cubicBezTo>
                  <a:cubicBezTo>
                    <a:pt x="3" y="5"/>
                    <a:pt x="6" y="2"/>
                    <a:pt x="10" y="0"/>
                  </a:cubicBezTo>
                  <a:cubicBezTo>
                    <a:pt x="10" y="1"/>
                    <a:pt x="10" y="1"/>
                    <a:pt x="10" y="2"/>
                  </a:cubicBezTo>
                  <a:close/>
                </a:path>
              </a:pathLst>
            </a:custGeom>
            <a:solidFill>
              <a:srgbClr val="FFFFFF"/>
            </a:solidFill>
            <a:ln w="9525">
              <a:noFill/>
            </a:ln>
          </p:spPr>
          <p:txBody>
            <a:bodyPr/>
            <a:lstStyle/>
            <a:p>
              <a:endParaRPr lang="zh-CN" altLang="en-US"/>
            </a:p>
          </p:txBody>
        </p:sp>
        <p:sp>
          <p:nvSpPr>
            <p:cNvPr id="52312" name="Freeform 720"/>
            <p:cNvSpPr/>
            <p:nvPr/>
          </p:nvSpPr>
          <p:spPr>
            <a:xfrm>
              <a:off x="5124154" y="3564632"/>
              <a:ext cx="2526337" cy="524075"/>
            </a:xfrm>
            <a:custGeom>
              <a:avLst/>
              <a:gdLst/>
              <a:ahLst/>
              <a:cxnLst>
                <a:cxn ang="0">
                  <a:pos x="194821049" y="2147483647"/>
                </a:cxn>
                <a:cxn ang="0">
                  <a:pos x="0" y="2147483647"/>
                </a:cxn>
                <a:cxn ang="0">
                  <a:pos x="2147483647" y="0"/>
                </a:cxn>
                <a:cxn ang="0">
                  <a:pos x="2147483647" y="2147483647"/>
                </a:cxn>
                <a:cxn ang="0">
                  <a:pos x="2147483647" y="2147483647"/>
                </a:cxn>
                <a:cxn ang="0">
                  <a:pos x="2147483647" y="2147483647"/>
                </a:cxn>
                <a:cxn ang="0">
                  <a:pos x="2147483647" y="1795131672"/>
                </a:cxn>
                <a:cxn ang="0">
                  <a:pos x="2147483647" y="527979875"/>
                </a:cxn>
                <a:cxn ang="0">
                  <a:pos x="2142975978" y="2147483647"/>
                </a:cxn>
                <a:cxn ang="0">
                  <a:pos x="194821049" y="2147483647"/>
                </a:cxn>
              </a:cxnLst>
              <a:rect l="0" t="0" r="0" b="0"/>
              <a:pathLst>
                <a:path w="181" h="51">
                  <a:moveTo>
                    <a:pt x="1" y="50"/>
                  </a:moveTo>
                  <a:cubicBezTo>
                    <a:pt x="0" y="48"/>
                    <a:pt x="0" y="47"/>
                    <a:pt x="0" y="45"/>
                  </a:cubicBezTo>
                  <a:cubicBezTo>
                    <a:pt x="0" y="20"/>
                    <a:pt x="41" y="0"/>
                    <a:pt x="91" y="0"/>
                  </a:cubicBezTo>
                  <a:cubicBezTo>
                    <a:pt x="141" y="0"/>
                    <a:pt x="181" y="20"/>
                    <a:pt x="181" y="45"/>
                  </a:cubicBezTo>
                  <a:cubicBezTo>
                    <a:pt x="181" y="47"/>
                    <a:pt x="181" y="49"/>
                    <a:pt x="181" y="51"/>
                  </a:cubicBezTo>
                  <a:cubicBezTo>
                    <a:pt x="178" y="49"/>
                    <a:pt x="174" y="46"/>
                    <a:pt x="171" y="44"/>
                  </a:cubicBezTo>
                  <a:cubicBezTo>
                    <a:pt x="170" y="33"/>
                    <a:pt x="161" y="24"/>
                    <a:pt x="147" y="17"/>
                  </a:cubicBezTo>
                  <a:cubicBezTo>
                    <a:pt x="132" y="10"/>
                    <a:pt x="113" y="5"/>
                    <a:pt x="91" y="5"/>
                  </a:cubicBezTo>
                  <a:cubicBezTo>
                    <a:pt x="48" y="5"/>
                    <a:pt x="12" y="22"/>
                    <a:pt x="11" y="43"/>
                  </a:cubicBezTo>
                  <a:cubicBezTo>
                    <a:pt x="7" y="45"/>
                    <a:pt x="4" y="48"/>
                    <a:pt x="1" y="50"/>
                  </a:cubicBezTo>
                  <a:close/>
                </a:path>
              </a:pathLst>
            </a:custGeom>
            <a:solidFill>
              <a:srgbClr val="FFFFFF"/>
            </a:solidFill>
            <a:ln w="9525">
              <a:noFill/>
            </a:ln>
          </p:spPr>
          <p:txBody>
            <a:bodyPr/>
            <a:lstStyle/>
            <a:p>
              <a:endParaRPr lang="zh-CN" altLang="en-US"/>
            </a:p>
          </p:txBody>
        </p:sp>
        <p:sp>
          <p:nvSpPr>
            <p:cNvPr id="52313" name="Freeform 721"/>
            <p:cNvSpPr/>
            <p:nvPr/>
          </p:nvSpPr>
          <p:spPr>
            <a:xfrm>
              <a:off x="4970687" y="4080051"/>
              <a:ext cx="2815565" cy="489426"/>
            </a:xfrm>
            <a:custGeom>
              <a:avLst/>
              <a:gdLst/>
              <a:ahLst/>
              <a:cxnLst>
                <a:cxn ang="0">
                  <a:pos x="2147483647" y="2147483647"/>
                </a:cxn>
                <a:cxn ang="0">
                  <a:pos x="0" y="1143625375"/>
                </a:cxn>
                <a:cxn ang="0">
                  <a:pos x="2147483647" y="0"/>
                </a:cxn>
                <a:cxn ang="0">
                  <a:pos x="2147483647" y="2147483647"/>
                </a:cxn>
                <a:cxn ang="0">
                  <a:pos x="2147483647" y="103962246"/>
                </a:cxn>
                <a:cxn ang="0">
                  <a:pos x="2147483647" y="1247597778"/>
                </a:cxn>
                <a:cxn ang="0">
                  <a:pos x="2147483647" y="2147483647"/>
                </a:cxn>
                <a:cxn ang="0">
                  <a:pos x="2147483647" y="2147483647"/>
                </a:cxn>
              </a:cxnLst>
              <a:rect l="0" t="0" r="0" b="0"/>
              <a:pathLst>
                <a:path w="202" h="48">
                  <a:moveTo>
                    <a:pt x="39" y="37"/>
                  </a:moveTo>
                  <a:cubicBezTo>
                    <a:pt x="21" y="31"/>
                    <a:pt x="7" y="22"/>
                    <a:pt x="0" y="11"/>
                  </a:cubicBezTo>
                  <a:cubicBezTo>
                    <a:pt x="3" y="7"/>
                    <a:pt x="7" y="3"/>
                    <a:pt x="12" y="0"/>
                  </a:cubicBezTo>
                  <a:cubicBezTo>
                    <a:pt x="17" y="22"/>
                    <a:pt x="55" y="40"/>
                    <a:pt x="102" y="40"/>
                  </a:cubicBezTo>
                  <a:cubicBezTo>
                    <a:pt x="148" y="40"/>
                    <a:pt x="186" y="23"/>
                    <a:pt x="192" y="1"/>
                  </a:cubicBezTo>
                  <a:cubicBezTo>
                    <a:pt x="196" y="4"/>
                    <a:pt x="200" y="8"/>
                    <a:pt x="202" y="12"/>
                  </a:cubicBezTo>
                  <a:cubicBezTo>
                    <a:pt x="188" y="33"/>
                    <a:pt x="148" y="48"/>
                    <a:pt x="102" y="48"/>
                  </a:cubicBezTo>
                  <a:cubicBezTo>
                    <a:pt x="78" y="48"/>
                    <a:pt x="56" y="44"/>
                    <a:pt x="39" y="37"/>
                  </a:cubicBezTo>
                  <a:close/>
                </a:path>
              </a:pathLst>
            </a:custGeom>
            <a:solidFill>
              <a:srgbClr val="58595B"/>
            </a:solidFill>
            <a:ln w="9525">
              <a:noFill/>
            </a:ln>
          </p:spPr>
          <p:txBody>
            <a:bodyPr/>
            <a:lstStyle/>
            <a:p>
              <a:endParaRPr lang="zh-CN" altLang="en-US"/>
            </a:p>
          </p:txBody>
        </p:sp>
        <p:sp>
          <p:nvSpPr>
            <p:cNvPr id="52314" name="Freeform 722"/>
            <p:cNvSpPr/>
            <p:nvPr/>
          </p:nvSpPr>
          <p:spPr>
            <a:xfrm>
              <a:off x="4899852" y="3482341"/>
              <a:ext cx="2986733" cy="718976"/>
            </a:xfrm>
            <a:custGeom>
              <a:avLst/>
              <a:gdLst/>
              <a:ahLst/>
              <a:cxnLst>
                <a:cxn ang="0">
                  <a:pos x="2147483647" y="2147483647"/>
                </a:cxn>
                <a:cxn ang="0">
                  <a:pos x="973940294"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43964795"/>
                </a:cxn>
                <a:cxn ang="0">
                  <a:pos x="2147483647" y="2147483647"/>
                </a:cxn>
                <a:cxn ang="0">
                  <a:pos x="2147483647" y="2147483647"/>
                </a:cxn>
              </a:cxnLst>
              <a:rect l="0" t="0" r="0" b="0"/>
              <a:pathLst>
                <a:path w="214" h="70">
                  <a:moveTo>
                    <a:pt x="17" y="58"/>
                  </a:moveTo>
                  <a:cubicBezTo>
                    <a:pt x="12" y="61"/>
                    <a:pt x="8" y="65"/>
                    <a:pt x="5" y="69"/>
                  </a:cubicBezTo>
                  <a:cubicBezTo>
                    <a:pt x="2" y="64"/>
                    <a:pt x="0" y="59"/>
                    <a:pt x="0" y="53"/>
                  </a:cubicBezTo>
                  <a:cubicBezTo>
                    <a:pt x="0" y="53"/>
                    <a:pt x="0" y="53"/>
                    <a:pt x="0" y="53"/>
                  </a:cubicBezTo>
                  <a:cubicBezTo>
                    <a:pt x="0" y="24"/>
                    <a:pt x="48" y="0"/>
                    <a:pt x="107" y="0"/>
                  </a:cubicBezTo>
                  <a:cubicBezTo>
                    <a:pt x="166" y="0"/>
                    <a:pt x="214" y="24"/>
                    <a:pt x="214" y="53"/>
                  </a:cubicBezTo>
                  <a:cubicBezTo>
                    <a:pt x="214" y="53"/>
                    <a:pt x="214" y="53"/>
                    <a:pt x="214" y="53"/>
                  </a:cubicBezTo>
                  <a:cubicBezTo>
                    <a:pt x="214" y="54"/>
                    <a:pt x="214" y="54"/>
                    <a:pt x="214" y="54"/>
                  </a:cubicBezTo>
                  <a:cubicBezTo>
                    <a:pt x="214" y="54"/>
                    <a:pt x="214" y="54"/>
                    <a:pt x="214" y="54"/>
                  </a:cubicBezTo>
                  <a:cubicBezTo>
                    <a:pt x="213" y="60"/>
                    <a:pt x="211" y="65"/>
                    <a:pt x="207" y="70"/>
                  </a:cubicBezTo>
                  <a:cubicBezTo>
                    <a:pt x="205" y="66"/>
                    <a:pt x="201" y="62"/>
                    <a:pt x="197" y="59"/>
                  </a:cubicBezTo>
                  <a:cubicBezTo>
                    <a:pt x="197" y="57"/>
                    <a:pt x="197" y="55"/>
                    <a:pt x="197" y="53"/>
                  </a:cubicBezTo>
                  <a:cubicBezTo>
                    <a:pt x="197" y="28"/>
                    <a:pt x="157" y="8"/>
                    <a:pt x="107" y="8"/>
                  </a:cubicBezTo>
                  <a:cubicBezTo>
                    <a:pt x="57" y="8"/>
                    <a:pt x="16" y="28"/>
                    <a:pt x="16" y="53"/>
                  </a:cubicBezTo>
                  <a:cubicBezTo>
                    <a:pt x="16" y="55"/>
                    <a:pt x="16" y="56"/>
                    <a:pt x="17" y="58"/>
                  </a:cubicBezTo>
                  <a:close/>
                </a:path>
              </a:pathLst>
            </a:custGeom>
            <a:solidFill>
              <a:srgbClr val="58595B"/>
            </a:solidFill>
            <a:ln w="9525">
              <a:noFill/>
            </a:ln>
          </p:spPr>
          <p:txBody>
            <a:bodyPr/>
            <a:lstStyle/>
            <a:p>
              <a:endParaRPr lang="zh-CN" altLang="en-US"/>
            </a:p>
          </p:txBody>
        </p:sp>
        <p:sp>
          <p:nvSpPr>
            <p:cNvPr id="52315" name="Freeform 723"/>
            <p:cNvSpPr/>
            <p:nvPr/>
          </p:nvSpPr>
          <p:spPr>
            <a:xfrm>
              <a:off x="4888049" y="4028077"/>
              <a:ext cx="82638" cy="324837"/>
            </a:xfrm>
            <a:custGeom>
              <a:avLst/>
              <a:gdLst/>
              <a:ahLst/>
              <a:cxnLst>
                <a:cxn ang="0">
                  <a:pos x="0" y="2147483647"/>
                </a:cxn>
                <a:cxn ang="0">
                  <a:pos x="189695522" y="0"/>
                </a:cxn>
                <a:cxn ang="0">
                  <a:pos x="1138173243" y="1648740495"/>
                </a:cxn>
                <a:cxn ang="0">
                  <a:pos x="0" y="2147483647"/>
                </a:cxn>
              </a:cxnLst>
              <a:rect l="0" t="0" r="0" b="0"/>
              <a:pathLst>
                <a:path w="6" h="32">
                  <a:moveTo>
                    <a:pt x="0" y="32"/>
                  </a:moveTo>
                  <a:cubicBezTo>
                    <a:pt x="1" y="0"/>
                    <a:pt x="1" y="0"/>
                    <a:pt x="1" y="0"/>
                  </a:cubicBezTo>
                  <a:cubicBezTo>
                    <a:pt x="1" y="6"/>
                    <a:pt x="3" y="11"/>
                    <a:pt x="6" y="16"/>
                  </a:cubicBezTo>
                  <a:cubicBezTo>
                    <a:pt x="3" y="21"/>
                    <a:pt x="1" y="27"/>
                    <a:pt x="0" y="32"/>
                  </a:cubicBezTo>
                  <a:close/>
                </a:path>
              </a:pathLst>
            </a:custGeom>
            <a:solidFill>
              <a:srgbClr val="005DA2"/>
            </a:solidFill>
            <a:ln w="9525">
              <a:noFill/>
            </a:ln>
          </p:spPr>
          <p:txBody>
            <a:bodyPr/>
            <a:lstStyle/>
            <a:p>
              <a:endParaRPr lang="zh-CN" altLang="en-US"/>
            </a:p>
          </p:txBody>
        </p:sp>
        <p:sp>
          <p:nvSpPr>
            <p:cNvPr id="52316" name="Freeform 724"/>
            <p:cNvSpPr/>
            <p:nvPr/>
          </p:nvSpPr>
          <p:spPr>
            <a:xfrm>
              <a:off x="10105986" y="1537640"/>
              <a:ext cx="82638" cy="337835"/>
            </a:xfrm>
            <a:custGeom>
              <a:avLst/>
              <a:gdLst/>
              <a:ahLst/>
              <a:cxnLst>
                <a:cxn ang="0">
                  <a:pos x="0" y="1676879718"/>
                </a:cxn>
                <a:cxn ang="0">
                  <a:pos x="1138173243" y="0"/>
                </a:cxn>
                <a:cxn ang="0">
                  <a:pos x="948477774" y="2147483647"/>
                </a:cxn>
                <a:cxn ang="0">
                  <a:pos x="0" y="1676879718"/>
                </a:cxn>
              </a:cxnLst>
              <a:rect l="0" t="0" r="0" b="0"/>
              <a:pathLst>
                <a:path w="6" h="33">
                  <a:moveTo>
                    <a:pt x="0" y="16"/>
                  </a:moveTo>
                  <a:cubicBezTo>
                    <a:pt x="3" y="11"/>
                    <a:pt x="5" y="6"/>
                    <a:pt x="6" y="0"/>
                  </a:cubicBezTo>
                  <a:cubicBezTo>
                    <a:pt x="5" y="33"/>
                    <a:pt x="5" y="33"/>
                    <a:pt x="5" y="33"/>
                  </a:cubicBezTo>
                  <a:cubicBezTo>
                    <a:pt x="5" y="27"/>
                    <a:pt x="3" y="21"/>
                    <a:pt x="0" y="16"/>
                  </a:cubicBezTo>
                  <a:close/>
                </a:path>
              </a:pathLst>
            </a:custGeom>
            <a:solidFill>
              <a:srgbClr val="005DA2"/>
            </a:solidFill>
            <a:ln w="9525">
              <a:noFill/>
            </a:ln>
          </p:spPr>
          <p:txBody>
            <a:bodyPr/>
            <a:lstStyle/>
            <a:p>
              <a:endParaRPr lang="zh-CN" altLang="en-US"/>
            </a:p>
          </p:txBody>
        </p:sp>
        <p:sp>
          <p:nvSpPr>
            <p:cNvPr id="52317" name="Freeform 725"/>
            <p:cNvSpPr/>
            <p:nvPr/>
          </p:nvSpPr>
          <p:spPr>
            <a:xfrm>
              <a:off x="7190079" y="1693562"/>
              <a:ext cx="2980834" cy="714643"/>
            </a:xfrm>
            <a:custGeom>
              <a:avLst/>
              <a:gdLst/>
              <a:ahLst/>
              <a:cxnLst>
                <a:cxn ang="0">
                  <a:pos x="1164127213" y="0"/>
                </a:cxn>
                <a:cxn ang="0">
                  <a:pos x="2147483647" y="2147483647"/>
                </a:cxn>
                <a:cxn ang="0">
                  <a:pos x="2147483647" y="2147483647"/>
                </a:cxn>
                <a:cxn ang="0">
                  <a:pos x="2147483647" y="104225571"/>
                </a:cxn>
                <a:cxn ang="0">
                  <a:pos x="2147483647" y="1876090833"/>
                </a:cxn>
                <a:cxn ang="0">
                  <a:pos x="2147483647" y="2147483647"/>
                </a:cxn>
                <a:cxn ang="0">
                  <a:pos x="0" y="1876090833"/>
                </a:cxn>
                <a:cxn ang="0">
                  <a:pos x="0" y="1667639770"/>
                </a:cxn>
                <a:cxn ang="0">
                  <a:pos x="0" y="1667639770"/>
                </a:cxn>
                <a:cxn ang="0">
                  <a:pos x="1164127213" y="0"/>
                </a:cxn>
              </a:cxnLst>
              <a:rect l="0" t="0" r="0" b="0"/>
              <a:pathLst>
                <a:path w="214" h="70">
                  <a:moveTo>
                    <a:pt x="6" y="0"/>
                  </a:moveTo>
                  <a:cubicBezTo>
                    <a:pt x="13" y="11"/>
                    <a:pt x="27" y="20"/>
                    <a:pt x="45" y="26"/>
                  </a:cubicBezTo>
                  <a:cubicBezTo>
                    <a:pt x="62" y="33"/>
                    <a:pt x="84" y="36"/>
                    <a:pt x="108" y="36"/>
                  </a:cubicBezTo>
                  <a:cubicBezTo>
                    <a:pt x="154" y="36"/>
                    <a:pt x="194" y="22"/>
                    <a:pt x="209" y="1"/>
                  </a:cubicBezTo>
                  <a:cubicBezTo>
                    <a:pt x="212" y="6"/>
                    <a:pt x="214" y="12"/>
                    <a:pt x="214" y="18"/>
                  </a:cubicBezTo>
                  <a:cubicBezTo>
                    <a:pt x="214" y="47"/>
                    <a:pt x="166" y="70"/>
                    <a:pt x="107" y="70"/>
                  </a:cubicBezTo>
                  <a:cubicBezTo>
                    <a:pt x="48" y="70"/>
                    <a:pt x="0" y="47"/>
                    <a:pt x="0" y="18"/>
                  </a:cubicBezTo>
                  <a:cubicBezTo>
                    <a:pt x="0" y="16"/>
                    <a:pt x="0" y="16"/>
                    <a:pt x="0" y="16"/>
                  </a:cubicBezTo>
                  <a:cubicBezTo>
                    <a:pt x="0" y="16"/>
                    <a:pt x="0" y="16"/>
                    <a:pt x="0" y="16"/>
                  </a:cubicBezTo>
                  <a:cubicBezTo>
                    <a:pt x="1" y="11"/>
                    <a:pt x="3" y="5"/>
                    <a:pt x="6" y="0"/>
                  </a:cubicBezTo>
                  <a:close/>
                </a:path>
              </a:pathLst>
            </a:custGeom>
            <a:solidFill>
              <a:srgbClr val="005DA2"/>
            </a:solidFill>
            <a:ln w="9525">
              <a:noFill/>
            </a:ln>
          </p:spPr>
          <p:txBody>
            <a:bodyPr/>
            <a:lstStyle/>
            <a:p>
              <a:endParaRPr lang="zh-CN" altLang="en-US"/>
            </a:p>
          </p:txBody>
        </p:sp>
        <p:sp>
          <p:nvSpPr>
            <p:cNvPr id="52318" name="Freeform 726"/>
            <p:cNvSpPr/>
            <p:nvPr/>
          </p:nvSpPr>
          <p:spPr>
            <a:xfrm>
              <a:off x="8878237" y="1334071"/>
              <a:ext cx="206595" cy="51971"/>
            </a:xfrm>
            <a:custGeom>
              <a:avLst/>
              <a:gdLst/>
              <a:ahLst/>
              <a:cxnLst>
                <a:cxn ang="0">
                  <a:pos x="379391069" y="216074628"/>
                </a:cxn>
                <a:cxn ang="0">
                  <a:pos x="0" y="0"/>
                </a:cxn>
                <a:cxn ang="0">
                  <a:pos x="2147483647" y="216074628"/>
                </a:cxn>
                <a:cxn ang="0">
                  <a:pos x="2147483647" y="432159651"/>
                </a:cxn>
                <a:cxn ang="0">
                  <a:pos x="1517564276" y="540196925"/>
                </a:cxn>
                <a:cxn ang="0">
                  <a:pos x="379391069" y="216074628"/>
                </a:cxn>
              </a:cxnLst>
              <a:rect l="0" t="0" r="0" b="0"/>
              <a:pathLst>
                <a:path w="15" h="5">
                  <a:moveTo>
                    <a:pt x="2" y="2"/>
                  </a:moveTo>
                  <a:cubicBezTo>
                    <a:pt x="1" y="1"/>
                    <a:pt x="1" y="1"/>
                    <a:pt x="0" y="0"/>
                  </a:cubicBezTo>
                  <a:cubicBezTo>
                    <a:pt x="6" y="0"/>
                    <a:pt x="11" y="1"/>
                    <a:pt x="15" y="2"/>
                  </a:cubicBezTo>
                  <a:cubicBezTo>
                    <a:pt x="15" y="3"/>
                    <a:pt x="14" y="3"/>
                    <a:pt x="13" y="4"/>
                  </a:cubicBezTo>
                  <a:cubicBezTo>
                    <a:pt x="12" y="5"/>
                    <a:pt x="10" y="5"/>
                    <a:pt x="8" y="5"/>
                  </a:cubicBezTo>
                  <a:cubicBezTo>
                    <a:pt x="5" y="5"/>
                    <a:pt x="3" y="4"/>
                    <a:pt x="2" y="2"/>
                  </a:cubicBezTo>
                  <a:close/>
                </a:path>
              </a:pathLst>
            </a:custGeom>
            <a:solidFill>
              <a:srgbClr val="58595B"/>
            </a:solidFill>
            <a:ln w="9525">
              <a:noFill/>
            </a:ln>
          </p:spPr>
          <p:txBody>
            <a:bodyPr/>
            <a:lstStyle/>
            <a:p>
              <a:endParaRPr lang="zh-CN" altLang="en-US"/>
            </a:p>
          </p:txBody>
        </p:sp>
        <p:sp>
          <p:nvSpPr>
            <p:cNvPr id="52319" name="Freeform 727"/>
            <p:cNvSpPr/>
            <p:nvPr/>
          </p:nvSpPr>
          <p:spPr>
            <a:xfrm>
              <a:off x="8777892" y="1303755"/>
              <a:ext cx="100346" cy="30316"/>
            </a:xfrm>
            <a:custGeom>
              <a:avLst/>
              <a:gdLst/>
              <a:ahLst/>
              <a:cxnLst>
                <a:cxn ang="0">
                  <a:pos x="0" y="0"/>
                </a:cxn>
                <a:cxn ang="0">
                  <a:pos x="1438474301" y="306353267"/>
                </a:cxn>
                <a:cxn ang="0">
                  <a:pos x="0" y="306353267"/>
                </a:cxn>
                <a:cxn ang="0">
                  <a:pos x="0" y="0"/>
                </a:cxn>
              </a:cxnLst>
              <a:rect l="0" t="0" r="0" b="0"/>
              <a:pathLst>
                <a:path w="7" h="3">
                  <a:moveTo>
                    <a:pt x="0" y="0"/>
                  </a:moveTo>
                  <a:cubicBezTo>
                    <a:pt x="3" y="0"/>
                    <a:pt x="6" y="1"/>
                    <a:pt x="7" y="3"/>
                  </a:cubicBezTo>
                  <a:cubicBezTo>
                    <a:pt x="5" y="3"/>
                    <a:pt x="2" y="3"/>
                    <a:pt x="0" y="3"/>
                  </a:cubicBezTo>
                  <a:lnTo>
                    <a:pt x="0" y="0"/>
                  </a:lnTo>
                  <a:close/>
                </a:path>
              </a:pathLst>
            </a:custGeom>
            <a:solidFill>
              <a:srgbClr val="005DA2"/>
            </a:solidFill>
            <a:ln w="9525">
              <a:noFill/>
            </a:ln>
          </p:spPr>
          <p:txBody>
            <a:bodyPr/>
            <a:lstStyle/>
            <a:p>
              <a:endParaRPr lang="zh-CN" altLang="en-US"/>
            </a:p>
          </p:txBody>
        </p:sp>
        <p:sp>
          <p:nvSpPr>
            <p:cNvPr id="52320" name="Freeform 728"/>
            <p:cNvSpPr/>
            <p:nvPr/>
          </p:nvSpPr>
          <p:spPr>
            <a:xfrm>
              <a:off x="8777892" y="1507324"/>
              <a:ext cx="153465" cy="142930"/>
            </a:xfrm>
            <a:custGeom>
              <a:avLst/>
              <a:gdLst/>
              <a:ahLst/>
              <a:cxnLst>
                <a:cxn ang="0">
                  <a:pos x="0" y="1459213448"/>
                </a:cxn>
                <a:cxn ang="0">
                  <a:pos x="0" y="0"/>
                </a:cxn>
                <a:cxn ang="0">
                  <a:pos x="1557125543" y="312689997"/>
                </a:cxn>
                <a:cxn ang="0">
                  <a:pos x="2141046150" y="729606724"/>
                </a:cxn>
                <a:cxn ang="0">
                  <a:pos x="1557125543" y="1146523211"/>
                </a:cxn>
                <a:cxn ang="0">
                  <a:pos x="0" y="1459213448"/>
                </a:cxn>
              </a:cxnLst>
              <a:rect l="0" t="0" r="0" b="0"/>
              <a:pathLst>
                <a:path w="11" h="14">
                  <a:moveTo>
                    <a:pt x="0" y="14"/>
                  </a:moveTo>
                  <a:cubicBezTo>
                    <a:pt x="0" y="0"/>
                    <a:pt x="0" y="0"/>
                    <a:pt x="0" y="0"/>
                  </a:cubicBezTo>
                  <a:cubicBezTo>
                    <a:pt x="4" y="1"/>
                    <a:pt x="6" y="2"/>
                    <a:pt x="8" y="3"/>
                  </a:cubicBezTo>
                  <a:cubicBezTo>
                    <a:pt x="10" y="4"/>
                    <a:pt x="11" y="5"/>
                    <a:pt x="11" y="7"/>
                  </a:cubicBezTo>
                  <a:cubicBezTo>
                    <a:pt x="11" y="8"/>
                    <a:pt x="10" y="10"/>
                    <a:pt x="8" y="11"/>
                  </a:cubicBezTo>
                  <a:cubicBezTo>
                    <a:pt x="6" y="12"/>
                    <a:pt x="4" y="13"/>
                    <a:pt x="0" y="14"/>
                  </a:cubicBezTo>
                  <a:close/>
                </a:path>
              </a:pathLst>
            </a:custGeom>
            <a:solidFill>
              <a:srgbClr val="005DA2"/>
            </a:solidFill>
            <a:ln w="9525">
              <a:noFill/>
            </a:ln>
          </p:spPr>
          <p:txBody>
            <a:bodyPr/>
            <a:lstStyle/>
            <a:p>
              <a:endParaRPr lang="zh-CN" altLang="en-US"/>
            </a:p>
          </p:txBody>
        </p:sp>
        <p:sp>
          <p:nvSpPr>
            <p:cNvPr id="52321" name="Freeform 729"/>
            <p:cNvSpPr/>
            <p:nvPr/>
          </p:nvSpPr>
          <p:spPr>
            <a:xfrm>
              <a:off x="8553594" y="1303755"/>
              <a:ext cx="129855" cy="30316"/>
            </a:xfrm>
            <a:custGeom>
              <a:avLst/>
              <a:gdLst/>
              <a:ahLst/>
              <a:cxnLst>
                <a:cxn ang="0">
                  <a:pos x="1873590882" y="0"/>
                </a:cxn>
                <a:cxn ang="0">
                  <a:pos x="1873590882" y="306353267"/>
                </a:cxn>
                <a:cxn ang="0">
                  <a:pos x="0" y="306353267"/>
                </a:cxn>
                <a:cxn ang="0">
                  <a:pos x="416358351" y="204238906"/>
                </a:cxn>
                <a:cxn ang="0">
                  <a:pos x="1873590882" y="0"/>
                </a:cxn>
              </a:cxnLst>
              <a:rect l="0" t="0" r="0" b="0"/>
              <a:pathLst>
                <a:path w="9" h="3">
                  <a:moveTo>
                    <a:pt x="9" y="0"/>
                  </a:moveTo>
                  <a:cubicBezTo>
                    <a:pt x="9" y="3"/>
                    <a:pt x="9" y="3"/>
                    <a:pt x="9" y="3"/>
                  </a:cubicBezTo>
                  <a:cubicBezTo>
                    <a:pt x="6" y="3"/>
                    <a:pt x="3" y="3"/>
                    <a:pt x="0" y="3"/>
                  </a:cubicBezTo>
                  <a:cubicBezTo>
                    <a:pt x="0" y="2"/>
                    <a:pt x="1" y="2"/>
                    <a:pt x="2" y="2"/>
                  </a:cubicBezTo>
                  <a:cubicBezTo>
                    <a:pt x="3" y="1"/>
                    <a:pt x="6" y="0"/>
                    <a:pt x="9" y="0"/>
                  </a:cubicBezTo>
                  <a:close/>
                </a:path>
              </a:pathLst>
            </a:custGeom>
            <a:solidFill>
              <a:srgbClr val="005DA2"/>
            </a:solidFill>
            <a:ln w="9525">
              <a:noFill/>
            </a:ln>
          </p:spPr>
          <p:txBody>
            <a:bodyPr/>
            <a:lstStyle/>
            <a:p>
              <a:endParaRPr lang="zh-CN" altLang="en-US"/>
            </a:p>
          </p:txBody>
        </p:sp>
        <p:sp>
          <p:nvSpPr>
            <p:cNvPr id="52322" name="Freeform 730"/>
            <p:cNvSpPr/>
            <p:nvPr/>
          </p:nvSpPr>
          <p:spPr>
            <a:xfrm>
              <a:off x="8541787" y="1334071"/>
              <a:ext cx="141667" cy="82296"/>
            </a:xfrm>
            <a:custGeom>
              <a:avLst/>
              <a:gdLst/>
              <a:ahLst/>
              <a:cxnLst>
                <a:cxn ang="0">
                  <a:pos x="2006954009" y="0"/>
                </a:cxn>
                <a:cxn ang="0">
                  <a:pos x="2006954009" y="846578870"/>
                </a:cxn>
                <a:cxn ang="0">
                  <a:pos x="602084742" y="634934072"/>
                </a:cxn>
                <a:cxn ang="0">
                  <a:pos x="0" y="211644717"/>
                </a:cxn>
                <a:cxn ang="0">
                  <a:pos x="200699618" y="0"/>
                </a:cxn>
                <a:cxn ang="0">
                  <a:pos x="2006954009" y="0"/>
                </a:cxn>
              </a:cxnLst>
              <a:rect l="0" t="0" r="0" b="0"/>
              <a:pathLst>
                <a:path w="10" h="8">
                  <a:moveTo>
                    <a:pt x="10" y="0"/>
                  </a:moveTo>
                  <a:cubicBezTo>
                    <a:pt x="10" y="8"/>
                    <a:pt x="10" y="8"/>
                    <a:pt x="10" y="8"/>
                  </a:cubicBezTo>
                  <a:cubicBezTo>
                    <a:pt x="7" y="8"/>
                    <a:pt x="4" y="7"/>
                    <a:pt x="3" y="6"/>
                  </a:cubicBezTo>
                  <a:cubicBezTo>
                    <a:pt x="1" y="5"/>
                    <a:pt x="0" y="4"/>
                    <a:pt x="0" y="2"/>
                  </a:cubicBezTo>
                  <a:cubicBezTo>
                    <a:pt x="0" y="1"/>
                    <a:pt x="0" y="1"/>
                    <a:pt x="1" y="0"/>
                  </a:cubicBezTo>
                  <a:cubicBezTo>
                    <a:pt x="4" y="0"/>
                    <a:pt x="7" y="0"/>
                    <a:pt x="10" y="0"/>
                  </a:cubicBezTo>
                  <a:close/>
                </a:path>
              </a:pathLst>
            </a:custGeom>
            <a:solidFill>
              <a:srgbClr val="005DA2"/>
            </a:solidFill>
            <a:ln w="9525">
              <a:noFill/>
            </a:ln>
          </p:spPr>
          <p:txBody>
            <a:bodyPr/>
            <a:lstStyle/>
            <a:p>
              <a:endParaRPr lang="zh-CN" altLang="en-US"/>
            </a:p>
          </p:txBody>
        </p:sp>
        <p:sp>
          <p:nvSpPr>
            <p:cNvPr id="52323" name="Freeform 731"/>
            <p:cNvSpPr/>
            <p:nvPr/>
          </p:nvSpPr>
          <p:spPr>
            <a:xfrm>
              <a:off x="8358802" y="1182480"/>
              <a:ext cx="726029" cy="173246"/>
            </a:xfrm>
            <a:custGeom>
              <a:avLst/>
              <a:gdLst/>
              <a:ahLst/>
              <a:cxnLst>
                <a:cxn ang="0">
                  <a:pos x="0" y="1661683805"/>
                </a:cxn>
                <a:cxn ang="0">
                  <a:pos x="1169646774" y="1038548477"/>
                </a:cxn>
                <a:cxn ang="0">
                  <a:pos x="2147483647" y="623135169"/>
                </a:cxn>
                <a:cxn ang="0">
                  <a:pos x="2147483647" y="207711749"/>
                </a:cxn>
                <a:cxn ang="0">
                  <a:pos x="2147483647" y="0"/>
                </a:cxn>
                <a:cxn ang="0">
                  <a:pos x="2147483647" y="207711749"/>
                </a:cxn>
                <a:cxn ang="0">
                  <a:pos x="2147483647" y="623135169"/>
                </a:cxn>
                <a:cxn ang="0">
                  <a:pos x="2147483647" y="726991163"/>
                </a:cxn>
                <a:cxn ang="0">
                  <a:pos x="2147483647" y="1038548477"/>
                </a:cxn>
                <a:cxn ang="0">
                  <a:pos x="2147483647" y="1350116300"/>
                </a:cxn>
                <a:cxn ang="0">
                  <a:pos x="2147483647" y="1661683805"/>
                </a:cxn>
                <a:cxn ang="0">
                  <a:pos x="2147483647" y="1765539640"/>
                </a:cxn>
                <a:cxn ang="0">
                  <a:pos x="2147483647" y="1557827970"/>
                </a:cxn>
                <a:cxn ang="0">
                  <a:pos x="2147483647" y="1246260147"/>
                </a:cxn>
                <a:cxn ang="0">
                  <a:pos x="2147483647" y="1557827970"/>
                </a:cxn>
                <a:cxn ang="0">
                  <a:pos x="2147483647" y="1557827970"/>
                </a:cxn>
                <a:cxn ang="0">
                  <a:pos x="2147483647" y="1557827970"/>
                </a:cxn>
                <a:cxn ang="0">
                  <a:pos x="2147483647" y="1246260147"/>
                </a:cxn>
                <a:cxn ang="0">
                  <a:pos x="2147483647" y="1453972135"/>
                </a:cxn>
                <a:cxn ang="0">
                  <a:pos x="2147483647" y="1557827970"/>
                </a:cxn>
                <a:cxn ang="0">
                  <a:pos x="0" y="1661683805"/>
                </a:cxn>
              </a:cxnLst>
              <a:rect l="0" t="0" r="0" b="0"/>
              <a:pathLst>
                <a:path w="52" h="17">
                  <a:moveTo>
                    <a:pt x="0" y="16"/>
                  </a:moveTo>
                  <a:cubicBezTo>
                    <a:pt x="0" y="13"/>
                    <a:pt x="2" y="11"/>
                    <a:pt x="6" y="10"/>
                  </a:cubicBezTo>
                  <a:cubicBezTo>
                    <a:pt x="10" y="7"/>
                    <a:pt x="15" y="6"/>
                    <a:pt x="23" y="6"/>
                  </a:cubicBezTo>
                  <a:cubicBezTo>
                    <a:pt x="23" y="2"/>
                    <a:pt x="23" y="2"/>
                    <a:pt x="23" y="2"/>
                  </a:cubicBezTo>
                  <a:cubicBezTo>
                    <a:pt x="23" y="1"/>
                    <a:pt x="24" y="0"/>
                    <a:pt x="26" y="0"/>
                  </a:cubicBezTo>
                  <a:cubicBezTo>
                    <a:pt x="29" y="0"/>
                    <a:pt x="30" y="1"/>
                    <a:pt x="30" y="2"/>
                  </a:cubicBezTo>
                  <a:cubicBezTo>
                    <a:pt x="30" y="6"/>
                    <a:pt x="30" y="6"/>
                    <a:pt x="30" y="6"/>
                  </a:cubicBezTo>
                  <a:cubicBezTo>
                    <a:pt x="34" y="6"/>
                    <a:pt x="37" y="6"/>
                    <a:pt x="40" y="7"/>
                  </a:cubicBezTo>
                  <a:cubicBezTo>
                    <a:pt x="43" y="8"/>
                    <a:pt x="45" y="9"/>
                    <a:pt x="47" y="10"/>
                  </a:cubicBezTo>
                  <a:cubicBezTo>
                    <a:pt x="49" y="11"/>
                    <a:pt x="50" y="12"/>
                    <a:pt x="51" y="13"/>
                  </a:cubicBezTo>
                  <a:cubicBezTo>
                    <a:pt x="52" y="14"/>
                    <a:pt x="52" y="15"/>
                    <a:pt x="52" y="16"/>
                  </a:cubicBezTo>
                  <a:cubicBezTo>
                    <a:pt x="52" y="16"/>
                    <a:pt x="52" y="17"/>
                    <a:pt x="52" y="17"/>
                  </a:cubicBezTo>
                  <a:cubicBezTo>
                    <a:pt x="48" y="16"/>
                    <a:pt x="43" y="15"/>
                    <a:pt x="37" y="15"/>
                  </a:cubicBezTo>
                  <a:cubicBezTo>
                    <a:pt x="36" y="13"/>
                    <a:pt x="33" y="12"/>
                    <a:pt x="30" y="12"/>
                  </a:cubicBezTo>
                  <a:cubicBezTo>
                    <a:pt x="30" y="15"/>
                    <a:pt x="30" y="15"/>
                    <a:pt x="30" y="15"/>
                  </a:cubicBezTo>
                  <a:cubicBezTo>
                    <a:pt x="28" y="15"/>
                    <a:pt x="25" y="15"/>
                    <a:pt x="23" y="15"/>
                  </a:cubicBezTo>
                  <a:cubicBezTo>
                    <a:pt x="23" y="15"/>
                    <a:pt x="23" y="15"/>
                    <a:pt x="23" y="15"/>
                  </a:cubicBezTo>
                  <a:cubicBezTo>
                    <a:pt x="23" y="12"/>
                    <a:pt x="23" y="12"/>
                    <a:pt x="23" y="12"/>
                  </a:cubicBezTo>
                  <a:cubicBezTo>
                    <a:pt x="20" y="12"/>
                    <a:pt x="17" y="13"/>
                    <a:pt x="16" y="14"/>
                  </a:cubicBezTo>
                  <a:cubicBezTo>
                    <a:pt x="15" y="14"/>
                    <a:pt x="14" y="14"/>
                    <a:pt x="14" y="15"/>
                  </a:cubicBezTo>
                  <a:cubicBezTo>
                    <a:pt x="9" y="15"/>
                    <a:pt x="4" y="15"/>
                    <a:pt x="0" y="16"/>
                  </a:cubicBezTo>
                  <a:close/>
                </a:path>
              </a:pathLst>
            </a:custGeom>
            <a:solidFill>
              <a:schemeClr val="bg1"/>
            </a:solidFill>
            <a:ln w="9525">
              <a:noFill/>
            </a:ln>
          </p:spPr>
          <p:txBody>
            <a:bodyPr/>
            <a:lstStyle/>
            <a:p>
              <a:endParaRPr lang="zh-CN" altLang="en-US"/>
            </a:p>
          </p:txBody>
        </p:sp>
        <p:sp>
          <p:nvSpPr>
            <p:cNvPr id="52324" name="Freeform 732"/>
            <p:cNvSpPr/>
            <p:nvPr/>
          </p:nvSpPr>
          <p:spPr>
            <a:xfrm>
              <a:off x="7579653" y="1334071"/>
              <a:ext cx="2231203" cy="593379"/>
            </a:xfrm>
            <a:custGeom>
              <a:avLst/>
              <a:gdLst/>
              <a:ahLst/>
              <a:cxnLst>
                <a:cxn ang="0">
                  <a:pos x="2147483647" y="1046669447"/>
                </a:cxn>
                <a:cxn ang="0">
                  <a:pos x="2147483647" y="1465329233"/>
                </a:cxn>
                <a:cxn ang="0">
                  <a:pos x="2147483647" y="1674669197"/>
                </a:cxn>
                <a:cxn ang="0">
                  <a:pos x="2147483647" y="2147483647"/>
                </a:cxn>
                <a:cxn ang="0">
                  <a:pos x="2147483647" y="2147483647"/>
                </a:cxn>
                <a:cxn ang="0">
                  <a:pos x="2147483647" y="2147483647"/>
                </a:cxn>
                <a:cxn ang="0">
                  <a:pos x="2147483647" y="2147483647"/>
                </a:cxn>
                <a:cxn ang="0">
                  <a:pos x="2147483647" y="2147483647"/>
                </a:cxn>
                <a:cxn ang="0">
                  <a:pos x="2147483647" y="2093328663"/>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1883998930"/>
                </a:cxn>
                <a:cxn ang="0">
                  <a:pos x="2147483647" y="1465329233"/>
                </a:cxn>
                <a:cxn ang="0">
                  <a:pos x="2147483647" y="1151329198"/>
                </a:cxn>
                <a:cxn ang="0">
                  <a:pos x="2147483647" y="941999465"/>
                </a:cxn>
                <a:cxn ang="0">
                  <a:pos x="2147483647" y="0"/>
                </a:cxn>
                <a:cxn ang="0">
                  <a:pos x="2147483647" y="0"/>
                </a:cxn>
                <a:cxn ang="0">
                  <a:pos x="2147483647" y="209329813"/>
                </a:cxn>
                <a:cxn ang="0">
                  <a:pos x="2147483647" y="523329608"/>
                </a:cxn>
                <a:cxn ang="0">
                  <a:pos x="2147483647" y="418669857"/>
                </a:cxn>
                <a:cxn ang="0">
                  <a:pos x="2147483647" y="209329813"/>
                </a:cxn>
                <a:cxn ang="0">
                  <a:pos x="2147483647" y="1883998930"/>
                </a:cxn>
                <a:cxn ang="0">
                  <a:pos x="2147483647" y="1883998930"/>
                </a:cxn>
                <a:cxn ang="0">
                  <a:pos x="2147483647" y="2147483647"/>
                </a:cxn>
                <a:cxn ang="0">
                  <a:pos x="0" y="1883998930"/>
                </a:cxn>
                <a:cxn ang="0">
                  <a:pos x="0" y="1779328948"/>
                </a:cxn>
                <a:cxn ang="0">
                  <a:pos x="2147483647" y="104670022"/>
                </a:cxn>
                <a:cxn ang="0">
                  <a:pos x="2147483647" y="313999795"/>
                </a:cxn>
                <a:cxn ang="0">
                  <a:pos x="2147483647" y="1046669447"/>
                </a:cxn>
              </a:cxnLst>
              <a:rect l="0" t="0" r="0" b="0"/>
              <a:pathLst>
                <a:path w="160" h="58">
                  <a:moveTo>
                    <a:pt x="59" y="10"/>
                  </a:moveTo>
                  <a:cubicBezTo>
                    <a:pt x="61" y="11"/>
                    <a:pt x="63" y="13"/>
                    <a:pt x="67" y="14"/>
                  </a:cubicBezTo>
                  <a:cubicBezTo>
                    <a:pt x="70" y="14"/>
                    <a:pt x="74" y="15"/>
                    <a:pt x="79" y="16"/>
                  </a:cubicBezTo>
                  <a:cubicBezTo>
                    <a:pt x="79" y="30"/>
                    <a:pt x="79" y="30"/>
                    <a:pt x="79" y="30"/>
                  </a:cubicBezTo>
                  <a:cubicBezTo>
                    <a:pt x="76" y="30"/>
                    <a:pt x="74" y="29"/>
                    <a:pt x="73" y="29"/>
                  </a:cubicBezTo>
                  <a:cubicBezTo>
                    <a:pt x="72" y="28"/>
                    <a:pt x="70" y="27"/>
                    <a:pt x="70" y="26"/>
                  </a:cubicBezTo>
                  <a:cubicBezTo>
                    <a:pt x="69" y="25"/>
                    <a:pt x="68" y="24"/>
                    <a:pt x="67" y="22"/>
                  </a:cubicBezTo>
                  <a:cubicBezTo>
                    <a:pt x="67" y="22"/>
                    <a:pt x="66" y="21"/>
                    <a:pt x="65" y="21"/>
                  </a:cubicBezTo>
                  <a:cubicBezTo>
                    <a:pt x="64" y="20"/>
                    <a:pt x="62" y="20"/>
                    <a:pt x="61" y="20"/>
                  </a:cubicBezTo>
                  <a:cubicBezTo>
                    <a:pt x="59" y="20"/>
                    <a:pt x="57" y="20"/>
                    <a:pt x="55" y="21"/>
                  </a:cubicBezTo>
                  <a:cubicBezTo>
                    <a:pt x="54" y="22"/>
                    <a:pt x="53" y="23"/>
                    <a:pt x="53" y="24"/>
                  </a:cubicBezTo>
                  <a:cubicBezTo>
                    <a:pt x="53" y="25"/>
                    <a:pt x="54" y="26"/>
                    <a:pt x="55" y="28"/>
                  </a:cubicBezTo>
                  <a:cubicBezTo>
                    <a:pt x="56" y="29"/>
                    <a:pt x="58" y="30"/>
                    <a:pt x="60" y="32"/>
                  </a:cubicBezTo>
                  <a:cubicBezTo>
                    <a:pt x="62" y="33"/>
                    <a:pt x="64" y="34"/>
                    <a:pt x="68" y="35"/>
                  </a:cubicBezTo>
                  <a:cubicBezTo>
                    <a:pt x="71" y="36"/>
                    <a:pt x="75" y="36"/>
                    <a:pt x="79" y="37"/>
                  </a:cubicBezTo>
                  <a:cubicBezTo>
                    <a:pt x="79" y="45"/>
                    <a:pt x="79" y="45"/>
                    <a:pt x="79" y="45"/>
                  </a:cubicBezTo>
                  <a:cubicBezTo>
                    <a:pt x="79" y="46"/>
                    <a:pt x="79" y="46"/>
                    <a:pt x="80" y="47"/>
                  </a:cubicBezTo>
                  <a:cubicBezTo>
                    <a:pt x="80" y="47"/>
                    <a:pt x="81" y="47"/>
                    <a:pt x="82" y="47"/>
                  </a:cubicBezTo>
                  <a:cubicBezTo>
                    <a:pt x="84" y="47"/>
                    <a:pt x="85" y="47"/>
                    <a:pt x="85" y="47"/>
                  </a:cubicBezTo>
                  <a:cubicBezTo>
                    <a:pt x="86" y="46"/>
                    <a:pt x="86" y="45"/>
                    <a:pt x="86" y="44"/>
                  </a:cubicBezTo>
                  <a:cubicBezTo>
                    <a:pt x="86" y="36"/>
                    <a:pt x="86" y="36"/>
                    <a:pt x="86" y="36"/>
                  </a:cubicBezTo>
                  <a:cubicBezTo>
                    <a:pt x="91" y="36"/>
                    <a:pt x="96" y="35"/>
                    <a:pt x="99" y="34"/>
                  </a:cubicBezTo>
                  <a:cubicBezTo>
                    <a:pt x="103" y="33"/>
                    <a:pt x="106" y="31"/>
                    <a:pt x="108" y="29"/>
                  </a:cubicBezTo>
                  <a:cubicBezTo>
                    <a:pt x="110" y="27"/>
                    <a:pt x="111" y="25"/>
                    <a:pt x="111" y="23"/>
                  </a:cubicBezTo>
                  <a:cubicBezTo>
                    <a:pt x="111" y="21"/>
                    <a:pt x="110" y="19"/>
                    <a:pt x="109" y="18"/>
                  </a:cubicBezTo>
                  <a:cubicBezTo>
                    <a:pt x="108" y="16"/>
                    <a:pt x="106" y="15"/>
                    <a:pt x="104" y="14"/>
                  </a:cubicBezTo>
                  <a:cubicBezTo>
                    <a:pt x="102" y="13"/>
                    <a:pt x="99" y="12"/>
                    <a:pt x="97" y="11"/>
                  </a:cubicBezTo>
                  <a:cubicBezTo>
                    <a:pt x="94" y="11"/>
                    <a:pt x="90" y="10"/>
                    <a:pt x="86" y="9"/>
                  </a:cubicBezTo>
                  <a:cubicBezTo>
                    <a:pt x="86" y="0"/>
                    <a:pt x="86" y="0"/>
                    <a:pt x="86" y="0"/>
                  </a:cubicBezTo>
                  <a:cubicBezTo>
                    <a:pt x="88" y="0"/>
                    <a:pt x="91" y="0"/>
                    <a:pt x="93" y="0"/>
                  </a:cubicBezTo>
                  <a:cubicBezTo>
                    <a:pt x="94" y="1"/>
                    <a:pt x="94" y="1"/>
                    <a:pt x="95" y="2"/>
                  </a:cubicBezTo>
                  <a:cubicBezTo>
                    <a:pt x="96" y="4"/>
                    <a:pt x="98" y="5"/>
                    <a:pt x="101" y="5"/>
                  </a:cubicBezTo>
                  <a:cubicBezTo>
                    <a:pt x="103" y="5"/>
                    <a:pt x="105" y="5"/>
                    <a:pt x="106" y="4"/>
                  </a:cubicBezTo>
                  <a:cubicBezTo>
                    <a:pt x="107" y="3"/>
                    <a:pt x="108" y="3"/>
                    <a:pt x="108" y="2"/>
                  </a:cubicBezTo>
                  <a:cubicBezTo>
                    <a:pt x="129" y="5"/>
                    <a:pt x="146" y="10"/>
                    <a:pt x="160" y="18"/>
                  </a:cubicBezTo>
                  <a:cubicBezTo>
                    <a:pt x="160" y="18"/>
                    <a:pt x="160" y="18"/>
                    <a:pt x="160" y="18"/>
                  </a:cubicBezTo>
                  <a:cubicBezTo>
                    <a:pt x="160" y="40"/>
                    <a:pt x="124" y="58"/>
                    <a:pt x="80" y="58"/>
                  </a:cubicBezTo>
                  <a:cubicBezTo>
                    <a:pt x="36" y="58"/>
                    <a:pt x="0" y="40"/>
                    <a:pt x="0" y="18"/>
                  </a:cubicBezTo>
                  <a:cubicBezTo>
                    <a:pt x="0" y="18"/>
                    <a:pt x="0" y="18"/>
                    <a:pt x="0" y="17"/>
                  </a:cubicBezTo>
                  <a:cubicBezTo>
                    <a:pt x="14" y="9"/>
                    <a:pt x="34" y="3"/>
                    <a:pt x="56" y="1"/>
                  </a:cubicBezTo>
                  <a:cubicBezTo>
                    <a:pt x="56" y="2"/>
                    <a:pt x="56" y="2"/>
                    <a:pt x="56" y="3"/>
                  </a:cubicBezTo>
                  <a:cubicBezTo>
                    <a:pt x="56" y="6"/>
                    <a:pt x="57" y="8"/>
                    <a:pt x="59" y="10"/>
                  </a:cubicBezTo>
                  <a:close/>
                </a:path>
              </a:pathLst>
            </a:custGeom>
            <a:solidFill>
              <a:srgbClr val="005DA2"/>
            </a:solidFill>
            <a:ln w="9525">
              <a:noFill/>
            </a:ln>
          </p:spPr>
          <p:txBody>
            <a:bodyPr/>
            <a:lstStyle/>
            <a:p>
              <a:endParaRPr lang="zh-CN" altLang="en-US"/>
            </a:p>
          </p:txBody>
        </p:sp>
        <p:sp>
          <p:nvSpPr>
            <p:cNvPr id="52325" name="Freeform 733"/>
            <p:cNvSpPr>
              <a:spLocks noEditPoints="1"/>
            </p:cNvSpPr>
            <p:nvPr/>
          </p:nvSpPr>
          <p:spPr>
            <a:xfrm>
              <a:off x="8317481" y="1334071"/>
              <a:ext cx="808669" cy="480761"/>
            </a:xfrm>
            <a:custGeom>
              <a:avLst/>
              <a:gdLst/>
              <a:ahLst/>
              <a:cxnLst>
                <a:cxn ang="0">
                  <a:pos x="2147483647" y="2147483647"/>
                </a:cxn>
                <a:cxn ang="0">
                  <a:pos x="2147483647" y="2092629845"/>
                </a:cxn>
                <a:cxn ang="0">
                  <a:pos x="2147483647" y="1778733930"/>
                </a:cxn>
                <a:cxn ang="0">
                  <a:pos x="2147483647" y="2147483647"/>
                </a:cxn>
                <a:cxn ang="0">
                  <a:pos x="2147483647" y="2147483647"/>
                </a:cxn>
                <a:cxn ang="0">
                  <a:pos x="2147483647" y="2147483647"/>
                </a:cxn>
                <a:cxn ang="0">
                  <a:pos x="2147483647" y="1464838015"/>
                </a:cxn>
                <a:cxn ang="0">
                  <a:pos x="1166365736" y="1046320037"/>
                </a:cxn>
                <a:cxn ang="0">
                  <a:pos x="583189839" y="313895995"/>
                </a:cxn>
                <a:cxn ang="0">
                  <a:pos x="583189839" y="104632012"/>
                </a:cxn>
                <a:cxn ang="0">
                  <a:pos x="2147483647" y="0"/>
                </a:cxn>
                <a:cxn ang="0">
                  <a:pos x="2147483647" y="209264023"/>
                </a:cxn>
                <a:cxn ang="0">
                  <a:pos x="2147483647" y="627791990"/>
                </a:cxn>
                <a:cxn ang="0">
                  <a:pos x="2147483647" y="837056094"/>
                </a:cxn>
                <a:cxn ang="0">
                  <a:pos x="2147483647" y="0"/>
                </a:cxn>
                <a:cxn ang="0">
                  <a:pos x="2147483647" y="0"/>
                </a:cxn>
                <a:cxn ang="0">
                  <a:pos x="2147483647" y="0"/>
                </a:cxn>
                <a:cxn ang="0">
                  <a:pos x="2147483647" y="941688065"/>
                </a:cxn>
                <a:cxn ang="0">
                  <a:pos x="2147483647" y="1150952009"/>
                </a:cxn>
                <a:cxn ang="0">
                  <a:pos x="2147483647" y="1464838015"/>
                </a:cxn>
                <a:cxn ang="0">
                  <a:pos x="2147483647" y="1883365902"/>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360766924" y="2147483647"/>
                </a:cxn>
                <a:cxn ang="0">
                  <a:pos x="388788542" y="2147483647"/>
                </a:cxn>
                <a:cxn ang="0">
                  <a:pos x="0" y="2147483647"/>
                </a:cxn>
                <a:cxn ang="0">
                  <a:pos x="388788542" y="2147483647"/>
                </a:cxn>
                <a:cxn ang="0">
                  <a:pos x="1555168112" y="2092629845"/>
                </a:cxn>
                <a:cxn ang="0">
                  <a:pos x="2147483647" y="2147483647"/>
                </a:cxn>
                <a:cxn ang="0">
                  <a:pos x="2147483647" y="2147483647"/>
                </a:cxn>
                <a:cxn ang="0">
                  <a:pos x="2147483647" y="2147483647"/>
                </a:cxn>
                <a:cxn ang="0">
                  <a:pos x="2147483647" y="2147483647"/>
                </a:cxn>
                <a:cxn ang="0">
                  <a:pos x="2147483647" y="2147483647"/>
                </a:cxn>
                <a:cxn ang="0">
                  <a:pos x="2147483647" y="1674101958"/>
                </a:cxn>
                <a:cxn ang="0">
                  <a:pos x="2147483647" y="1464838015"/>
                </a:cxn>
              </a:cxnLst>
              <a:rect l="0" t="0" r="0" b="0"/>
              <a:pathLst>
                <a:path w="58" h="47">
                  <a:moveTo>
                    <a:pt x="44" y="24"/>
                  </a:moveTo>
                  <a:cubicBezTo>
                    <a:pt x="44" y="22"/>
                    <a:pt x="43" y="21"/>
                    <a:pt x="41" y="20"/>
                  </a:cubicBezTo>
                  <a:cubicBezTo>
                    <a:pt x="39" y="19"/>
                    <a:pt x="37" y="18"/>
                    <a:pt x="33" y="17"/>
                  </a:cubicBezTo>
                  <a:cubicBezTo>
                    <a:pt x="33" y="31"/>
                    <a:pt x="33" y="31"/>
                    <a:pt x="33" y="31"/>
                  </a:cubicBezTo>
                  <a:cubicBezTo>
                    <a:pt x="37" y="30"/>
                    <a:pt x="39" y="29"/>
                    <a:pt x="41" y="28"/>
                  </a:cubicBezTo>
                  <a:cubicBezTo>
                    <a:pt x="43" y="27"/>
                    <a:pt x="44" y="25"/>
                    <a:pt x="44" y="24"/>
                  </a:cubicBezTo>
                  <a:close/>
                  <a:moveTo>
                    <a:pt x="14" y="14"/>
                  </a:moveTo>
                  <a:cubicBezTo>
                    <a:pt x="10" y="13"/>
                    <a:pt x="8" y="11"/>
                    <a:pt x="6" y="10"/>
                  </a:cubicBezTo>
                  <a:cubicBezTo>
                    <a:pt x="4" y="8"/>
                    <a:pt x="3" y="6"/>
                    <a:pt x="3" y="3"/>
                  </a:cubicBezTo>
                  <a:cubicBezTo>
                    <a:pt x="3" y="2"/>
                    <a:pt x="3" y="2"/>
                    <a:pt x="3" y="1"/>
                  </a:cubicBezTo>
                  <a:cubicBezTo>
                    <a:pt x="7" y="0"/>
                    <a:pt x="12" y="0"/>
                    <a:pt x="17" y="0"/>
                  </a:cubicBezTo>
                  <a:cubicBezTo>
                    <a:pt x="16" y="1"/>
                    <a:pt x="16" y="1"/>
                    <a:pt x="16" y="2"/>
                  </a:cubicBezTo>
                  <a:cubicBezTo>
                    <a:pt x="16" y="4"/>
                    <a:pt x="17" y="5"/>
                    <a:pt x="19" y="6"/>
                  </a:cubicBezTo>
                  <a:cubicBezTo>
                    <a:pt x="20" y="7"/>
                    <a:pt x="23" y="8"/>
                    <a:pt x="26" y="8"/>
                  </a:cubicBezTo>
                  <a:cubicBezTo>
                    <a:pt x="26" y="0"/>
                    <a:pt x="26" y="0"/>
                    <a:pt x="26" y="0"/>
                  </a:cubicBezTo>
                  <a:cubicBezTo>
                    <a:pt x="26" y="0"/>
                    <a:pt x="26" y="0"/>
                    <a:pt x="26" y="0"/>
                  </a:cubicBezTo>
                  <a:cubicBezTo>
                    <a:pt x="28" y="0"/>
                    <a:pt x="31" y="0"/>
                    <a:pt x="33" y="0"/>
                  </a:cubicBezTo>
                  <a:cubicBezTo>
                    <a:pt x="33" y="9"/>
                    <a:pt x="33" y="9"/>
                    <a:pt x="33" y="9"/>
                  </a:cubicBezTo>
                  <a:cubicBezTo>
                    <a:pt x="37" y="10"/>
                    <a:pt x="41" y="11"/>
                    <a:pt x="44" y="11"/>
                  </a:cubicBezTo>
                  <a:cubicBezTo>
                    <a:pt x="46" y="12"/>
                    <a:pt x="49" y="13"/>
                    <a:pt x="51" y="14"/>
                  </a:cubicBezTo>
                  <a:cubicBezTo>
                    <a:pt x="53" y="15"/>
                    <a:pt x="55" y="16"/>
                    <a:pt x="56" y="18"/>
                  </a:cubicBezTo>
                  <a:cubicBezTo>
                    <a:pt x="57" y="19"/>
                    <a:pt x="58" y="21"/>
                    <a:pt x="58" y="23"/>
                  </a:cubicBezTo>
                  <a:cubicBezTo>
                    <a:pt x="58" y="25"/>
                    <a:pt x="57" y="27"/>
                    <a:pt x="55" y="29"/>
                  </a:cubicBezTo>
                  <a:cubicBezTo>
                    <a:pt x="53" y="31"/>
                    <a:pt x="50" y="33"/>
                    <a:pt x="46" y="34"/>
                  </a:cubicBezTo>
                  <a:cubicBezTo>
                    <a:pt x="43" y="35"/>
                    <a:pt x="38" y="36"/>
                    <a:pt x="33" y="36"/>
                  </a:cubicBezTo>
                  <a:cubicBezTo>
                    <a:pt x="33" y="44"/>
                    <a:pt x="33" y="44"/>
                    <a:pt x="33" y="44"/>
                  </a:cubicBezTo>
                  <a:cubicBezTo>
                    <a:pt x="33" y="45"/>
                    <a:pt x="33" y="46"/>
                    <a:pt x="32" y="47"/>
                  </a:cubicBezTo>
                  <a:cubicBezTo>
                    <a:pt x="32" y="47"/>
                    <a:pt x="31" y="47"/>
                    <a:pt x="29" y="47"/>
                  </a:cubicBezTo>
                  <a:cubicBezTo>
                    <a:pt x="28" y="47"/>
                    <a:pt x="27" y="47"/>
                    <a:pt x="27" y="47"/>
                  </a:cubicBezTo>
                  <a:cubicBezTo>
                    <a:pt x="26" y="46"/>
                    <a:pt x="26" y="46"/>
                    <a:pt x="26" y="45"/>
                  </a:cubicBezTo>
                  <a:cubicBezTo>
                    <a:pt x="26" y="37"/>
                    <a:pt x="26" y="37"/>
                    <a:pt x="26" y="37"/>
                  </a:cubicBezTo>
                  <a:cubicBezTo>
                    <a:pt x="22" y="36"/>
                    <a:pt x="18" y="36"/>
                    <a:pt x="15" y="35"/>
                  </a:cubicBezTo>
                  <a:cubicBezTo>
                    <a:pt x="11" y="34"/>
                    <a:pt x="9" y="33"/>
                    <a:pt x="7" y="32"/>
                  </a:cubicBezTo>
                  <a:cubicBezTo>
                    <a:pt x="5" y="30"/>
                    <a:pt x="3" y="29"/>
                    <a:pt x="2" y="28"/>
                  </a:cubicBezTo>
                  <a:cubicBezTo>
                    <a:pt x="1" y="26"/>
                    <a:pt x="0" y="25"/>
                    <a:pt x="0" y="24"/>
                  </a:cubicBezTo>
                  <a:cubicBezTo>
                    <a:pt x="0" y="23"/>
                    <a:pt x="1" y="22"/>
                    <a:pt x="2" y="21"/>
                  </a:cubicBezTo>
                  <a:cubicBezTo>
                    <a:pt x="4" y="20"/>
                    <a:pt x="6" y="20"/>
                    <a:pt x="8" y="20"/>
                  </a:cubicBezTo>
                  <a:cubicBezTo>
                    <a:pt x="9" y="20"/>
                    <a:pt x="11" y="20"/>
                    <a:pt x="12" y="21"/>
                  </a:cubicBezTo>
                  <a:cubicBezTo>
                    <a:pt x="13" y="21"/>
                    <a:pt x="14" y="22"/>
                    <a:pt x="14" y="22"/>
                  </a:cubicBezTo>
                  <a:cubicBezTo>
                    <a:pt x="15" y="24"/>
                    <a:pt x="16" y="25"/>
                    <a:pt x="17" y="26"/>
                  </a:cubicBezTo>
                  <a:cubicBezTo>
                    <a:pt x="17" y="27"/>
                    <a:pt x="19" y="28"/>
                    <a:pt x="20" y="29"/>
                  </a:cubicBezTo>
                  <a:cubicBezTo>
                    <a:pt x="21" y="29"/>
                    <a:pt x="23" y="30"/>
                    <a:pt x="26" y="30"/>
                  </a:cubicBezTo>
                  <a:cubicBezTo>
                    <a:pt x="26" y="16"/>
                    <a:pt x="26" y="16"/>
                    <a:pt x="26" y="16"/>
                  </a:cubicBezTo>
                  <a:cubicBezTo>
                    <a:pt x="21" y="15"/>
                    <a:pt x="17" y="14"/>
                    <a:pt x="14" y="14"/>
                  </a:cubicBezTo>
                  <a:close/>
                </a:path>
              </a:pathLst>
            </a:custGeom>
            <a:solidFill>
              <a:schemeClr val="bg1"/>
            </a:solidFill>
            <a:ln w="9525">
              <a:noFill/>
            </a:ln>
          </p:spPr>
          <p:txBody>
            <a:bodyPr/>
            <a:lstStyle/>
            <a:p>
              <a:endParaRPr lang="zh-CN" altLang="en-US"/>
            </a:p>
          </p:txBody>
        </p:sp>
        <p:sp>
          <p:nvSpPr>
            <p:cNvPr id="52326" name="Freeform 734"/>
            <p:cNvSpPr/>
            <p:nvPr/>
          </p:nvSpPr>
          <p:spPr>
            <a:xfrm>
              <a:off x="7579653" y="1121844"/>
              <a:ext cx="2231203" cy="398472"/>
            </a:xfrm>
            <a:custGeom>
              <a:avLst/>
              <a:gdLst/>
              <a:ahLst/>
              <a:cxnLst>
                <a:cxn ang="0">
                  <a:pos x="0" y="2147483647"/>
                </a:cxn>
                <a:cxn ang="0">
                  <a:pos x="2147483647" y="0"/>
                </a:cxn>
                <a:cxn ang="0">
                  <a:pos x="2147483647" y="1148314436"/>
                </a:cxn>
                <a:cxn ang="0">
                  <a:pos x="2147483647" y="2147483647"/>
                </a:cxn>
                <a:cxn ang="0">
                  <a:pos x="2147483647" y="2147483647"/>
                </a:cxn>
                <a:cxn ang="0">
                  <a:pos x="2147483647" y="2147483647"/>
                </a:cxn>
                <a:cxn ang="0">
                  <a:pos x="2147483647" y="1983440220"/>
                </a:cxn>
                <a:cxn ang="0">
                  <a:pos x="2147483647" y="1670272002"/>
                </a:cxn>
                <a:cxn ang="0">
                  <a:pos x="2147483647" y="1357093567"/>
                </a:cxn>
                <a:cxn ang="0">
                  <a:pos x="2147483647" y="1252703842"/>
                </a:cxn>
                <a:cxn ang="0">
                  <a:pos x="2147483647" y="835136001"/>
                </a:cxn>
                <a:cxn ang="0">
                  <a:pos x="2147483647" y="626346812"/>
                </a:cxn>
                <a:cxn ang="0">
                  <a:pos x="2147483647" y="835136001"/>
                </a:cxn>
                <a:cxn ang="0">
                  <a:pos x="2147483647" y="1252703842"/>
                </a:cxn>
                <a:cxn ang="0">
                  <a:pos x="2147483647" y="1670272002"/>
                </a:cxn>
                <a:cxn ang="0">
                  <a:pos x="2147483647" y="2147483647"/>
                </a:cxn>
                <a:cxn ang="0">
                  <a:pos x="0" y="2147483647"/>
                </a:cxn>
              </a:cxnLst>
              <a:rect l="0" t="0" r="0" b="0"/>
              <a:pathLst>
                <a:path w="160" h="39">
                  <a:moveTo>
                    <a:pt x="0" y="38"/>
                  </a:moveTo>
                  <a:cubicBezTo>
                    <a:pt x="1" y="17"/>
                    <a:pt x="37" y="0"/>
                    <a:pt x="80" y="0"/>
                  </a:cubicBezTo>
                  <a:cubicBezTo>
                    <a:pt x="102" y="0"/>
                    <a:pt x="122" y="4"/>
                    <a:pt x="136" y="11"/>
                  </a:cubicBezTo>
                  <a:cubicBezTo>
                    <a:pt x="150" y="18"/>
                    <a:pt x="159" y="28"/>
                    <a:pt x="160" y="39"/>
                  </a:cubicBezTo>
                  <a:cubicBezTo>
                    <a:pt x="146" y="31"/>
                    <a:pt x="129" y="26"/>
                    <a:pt x="108" y="23"/>
                  </a:cubicBezTo>
                  <a:cubicBezTo>
                    <a:pt x="108" y="23"/>
                    <a:pt x="108" y="22"/>
                    <a:pt x="108" y="22"/>
                  </a:cubicBezTo>
                  <a:cubicBezTo>
                    <a:pt x="108" y="21"/>
                    <a:pt x="108" y="20"/>
                    <a:pt x="107" y="19"/>
                  </a:cubicBezTo>
                  <a:cubicBezTo>
                    <a:pt x="106" y="18"/>
                    <a:pt x="105" y="17"/>
                    <a:pt x="103" y="16"/>
                  </a:cubicBezTo>
                  <a:cubicBezTo>
                    <a:pt x="101" y="15"/>
                    <a:pt x="99" y="14"/>
                    <a:pt x="96" y="13"/>
                  </a:cubicBezTo>
                  <a:cubicBezTo>
                    <a:pt x="93" y="12"/>
                    <a:pt x="90" y="12"/>
                    <a:pt x="86" y="12"/>
                  </a:cubicBezTo>
                  <a:cubicBezTo>
                    <a:pt x="86" y="8"/>
                    <a:pt x="86" y="8"/>
                    <a:pt x="86" y="8"/>
                  </a:cubicBezTo>
                  <a:cubicBezTo>
                    <a:pt x="86" y="7"/>
                    <a:pt x="85" y="6"/>
                    <a:pt x="82" y="6"/>
                  </a:cubicBezTo>
                  <a:cubicBezTo>
                    <a:pt x="80" y="6"/>
                    <a:pt x="79" y="7"/>
                    <a:pt x="79" y="8"/>
                  </a:cubicBezTo>
                  <a:cubicBezTo>
                    <a:pt x="79" y="12"/>
                    <a:pt x="79" y="12"/>
                    <a:pt x="79" y="12"/>
                  </a:cubicBezTo>
                  <a:cubicBezTo>
                    <a:pt x="71" y="12"/>
                    <a:pt x="66" y="13"/>
                    <a:pt x="62" y="16"/>
                  </a:cubicBezTo>
                  <a:cubicBezTo>
                    <a:pt x="58" y="17"/>
                    <a:pt x="56" y="19"/>
                    <a:pt x="56" y="22"/>
                  </a:cubicBezTo>
                  <a:cubicBezTo>
                    <a:pt x="34" y="24"/>
                    <a:pt x="14" y="30"/>
                    <a:pt x="0" y="38"/>
                  </a:cubicBezTo>
                  <a:close/>
                </a:path>
              </a:pathLst>
            </a:custGeom>
            <a:solidFill>
              <a:srgbClr val="005DA2"/>
            </a:solidFill>
            <a:ln w="9525">
              <a:noFill/>
            </a:ln>
          </p:spPr>
          <p:txBody>
            <a:bodyPr/>
            <a:lstStyle/>
            <a:p>
              <a:endParaRPr lang="zh-CN" altLang="en-US"/>
            </a:p>
          </p:txBody>
        </p:sp>
        <p:sp>
          <p:nvSpPr>
            <p:cNvPr id="52327" name="Freeform 735"/>
            <p:cNvSpPr/>
            <p:nvPr/>
          </p:nvSpPr>
          <p:spPr>
            <a:xfrm>
              <a:off x="7437986" y="1507324"/>
              <a:ext cx="2514524" cy="472104"/>
            </a:xfrm>
            <a:custGeom>
              <a:avLst/>
              <a:gdLst/>
              <a:ahLst/>
              <a:cxnLst>
                <a:cxn ang="0">
                  <a:pos x="1951494349" y="105330513"/>
                </a:cxn>
                <a:cxn ang="0">
                  <a:pos x="2147483647" y="2147483647"/>
                </a:cxn>
                <a:cxn ang="0">
                  <a:pos x="2147483647" y="105330513"/>
                </a:cxn>
                <a:cxn ang="0">
                  <a:pos x="2147483647" y="105330513"/>
                </a:cxn>
                <a:cxn ang="0">
                  <a:pos x="2147483647" y="842654366"/>
                </a:cxn>
                <a:cxn ang="0">
                  <a:pos x="2147483647" y="2147483647"/>
                </a:cxn>
                <a:cxn ang="0">
                  <a:pos x="0" y="737323893"/>
                </a:cxn>
                <a:cxn ang="0">
                  <a:pos x="1951494349" y="0"/>
                </a:cxn>
                <a:cxn ang="0">
                  <a:pos x="1951494349" y="105330513"/>
                </a:cxn>
              </a:cxnLst>
              <a:rect l="0" t="0" r="0" b="0"/>
              <a:pathLst>
                <a:path w="180" h="46">
                  <a:moveTo>
                    <a:pt x="10" y="1"/>
                  </a:moveTo>
                  <a:cubicBezTo>
                    <a:pt x="10" y="23"/>
                    <a:pt x="46" y="41"/>
                    <a:pt x="90" y="41"/>
                  </a:cubicBezTo>
                  <a:cubicBezTo>
                    <a:pt x="134" y="41"/>
                    <a:pt x="170" y="23"/>
                    <a:pt x="170" y="1"/>
                  </a:cubicBezTo>
                  <a:cubicBezTo>
                    <a:pt x="170" y="1"/>
                    <a:pt x="170" y="1"/>
                    <a:pt x="170" y="1"/>
                  </a:cubicBezTo>
                  <a:cubicBezTo>
                    <a:pt x="173" y="3"/>
                    <a:pt x="177" y="5"/>
                    <a:pt x="180" y="8"/>
                  </a:cubicBezTo>
                  <a:cubicBezTo>
                    <a:pt x="174" y="30"/>
                    <a:pt x="136" y="46"/>
                    <a:pt x="90" y="46"/>
                  </a:cubicBezTo>
                  <a:cubicBezTo>
                    <a:pt x="43" y="46"/>
                    <a:pt x="5" y="29"/>
                    <a:pt x="0" y="7"/>
                  </a:cubicBezTo>
                  <a:cubicBezTo>
                    <a:pt x="3" y="4"/>
                    <a:pt x="6" y="2"/>
                    <a:pt x="10" y="0"/>
                  </a:cubicBezTo>
                  <a:cubicBezTo>
                    <a:pt x="10" y="1"/>
                    <a:pt x="10" y="1"/>
                    <a:pt x="10" y="1"/>
                  </a:cubicBezTo>
                  <a:close/>
                </a:path>
              </a:pathLst>
            </a:custGeom>
            <a:solidFill>
              <a:srgbClr val="FFFFFF"/>
            </a:solidFill>
            <a:ln w="9525">
              <a:noFill/>
            </a:ln>
          </p:spPr>
          <p:txBody>
            <a:bodyPr/>
            <a:lstStyle/>
            <a:p>
              <a:endParaRPr lang="zh-CN" altLang="en-US"/>
            </a:p>
          </p:txBody>
        </p:sp>
        <p:sp>
          <p:nvSpPr>
            <p:cNvPr id="52328" name="Freeform 736"/>
            <p:cNvSpPr/>
            <p:nvPr/>
          </p:nvSpPr>
          <p:spPr>
            <a:xfrm>
              <a:off x="7426184" y="1069866"/>
              <a:ext cx="2538135" cy="519749"/>
            </a:xfrm>
            <a:custGeom>
              <a:avLst/>
              <a:gdLst/>
              <a:ahLst/>
              <a:cxnLst>
                <a:cxn ang="0">
                  <a:pos x="2147483647" y="519300593"/>
                </a:cxn>
                <a:cxn ang="0">
                  <a:pos x="2139341152" y="2147483647"/>
                </a:cxn>
                <a:cxn ang="0">
                  <a:pos x="194488070" y="2147483647"/>
                </a:cxn>
                <a:cxn ang="0">
                  <a:pos x="0" y="2147483647"/>
                </a:cxn>
                <a:cxn ang="0">
                  <a:pos x="2147483647" y="0"/>
                </a:cxn>
                <a:cxn ang="0">
                  <a:pos x="2147483647" y="2147483647"/>
                </a:cxn>
                <a:cxn ang="0">
                  <a:pos x="2147483647" y="2147483647"/>
                </a:cxn>
                <a:cxn ang="0">
                  <a:pos x="2147483647" y="2147483647"/>
                </a:cxn>
                <a:cxn ang="0">
                  <a:pos x="2147483647" y="1661759987"/>
                </a:cxn>
                <a:cxn ang="0">
                  <a:pos x="2147483647" y="519300593"/>
                </a:cxn>
              </a:cxnLst>
              <a:rect l="0" t="0" r="0" b="0"/>
              <a:pathLst>
                <a:path w="182" h="51">
                  <a:moveTo>
                    <a:pt x="91" y="5"/>
                  </a:moveTo>
                  <a:cubicBezTo>
                    <a:pt x="48" y="5"/>
                    <a:pt x="12" y="22"/>
                    <a:pt x="11" y="43"/>
                  </a:cubicBezTo>
                  <a:cubicBezTo>
                    <a:pt x="7" y="45"/>
                    <a:pt x="4" y="47"/>
                    <a:pt x="1" y="50"/>
                  </a:cubicBezTo>
                  <a:cubicBezTo>
                    <a:pt x="0" y="48"/>
                    <a:pt x="0" y="46"/>
                    <a:pt x="0" y="44"/>
                  </a:cubicBezTo>
                  <a:cubicBezTo>
                    <a:pt x="0" y="20"/>
                    <a:pt x="41" y="0"/>
                    <a:pt x="91" y="0"/>
                  </a:cubicBezTo>
                  <a:cubicBezTo>
                    <a:pt x="141" y="0"/>
                    <a:pt x="182" y="20"/>
                    <a:pt x="182" y="44"/>
                  </a:cubicBezTo>
                  <a:cubicBezTo>
                    <a:pt x="182" y="47"/>
                    <a:pt x="181" y="49"/>
                    <a:pt x="181" y="51"/>
                  </a:cubicBezTo>
                  <a:cubicBezTo>
                    <a:pt x="178" y="48"/>
                    <a:pt x="174" y="46"/>
                    <a:pt x="171" y="44"/>
                  </a:cubicBezTo>
                  <a:cubicBezTo>
                    <a:pt x="170" y="33"/>
                    <a:pt x="161" y="23"/>
                    <a:pt x="147" y="16"/>
                  </a:cubicBezTo>
                  <a:cubicBezTo>
                    <a:pt x="133" y="9"/>
                    <a:pt x="113" y="5"/>
                    <a:pt x="91" y="5"/>
                  </a:cubicBezTo>
                  <a:close/>
                </a:path>
              </a:pathLst>
            </a:custGeom>
            <a:solidFill>
              <a:srgbClr val="FFFFFF"/>
            </a:solidFill>
            <a:ln w="9525">
              <a:noFill/>
            </a:ln>
          </p:spPr>
          <p:txBody>
            <a:bodyPr/>
            <a:lstStyle/>
            <a:p>
              <a:endParaRPr lang="zh-CN" altLang="en-US"/>
            </a:p>
          </p:txBody>
        </p:sp>
        <p:sp>
          <p:nvSpPr>
            <p:cNvPr id="52329" name="Freeform 737"/>
            <p:cNvSpPr/>
            <p:nvPr/>
          </p:nvSpPr>
          <p:spPr>
            <a:xfrm>
              <a:off x="7272717" y="1580948"/>
              <a:ext cx="2833267" cy="480761"/>
            </a:xfrm>
            <a:custGeom>
              <a:avLst/>
              <a:gdLst/>
              <a:ahLst/>
              <a:cxnLst>
                <a:cxn ang="0">
                  <a:pos x="0" y="1150952009"/>
                </a:cxn>
                <a:cxn ang="0">
                  <a:pos x="2147483647" y="0"/>
                </a:cxn>
                <a:cxn ang="0">
                  <a:pos x="2147483647" y="2147483647"/>
                </a:cxn>
                <a:cxn ang="0">
                  <a:pos x="2147483647" y="104632012"/>
                </a:cxn>
                <a:cxn ang="0">
                  <a:pos x="2147483647" y="1255573752"/>
                </a:cxn>
                <a:cxn ang="0">
                  <a:pos x="2147483647" y="2147483647"/>
                </a:cxn>
                <a:cxn ang="0">
                  <a:pos x="2147483647" y="2147483647"/>
                </a:cxn>
                <a:cxn ang="0">
                  <a:pos x="0" y="1150952009"/>
                </a:cxn>
              </a:cxnLst>
              <a:rect l="0" t="0" r="0" b="0"/>
              <a:pathLst>
                <a:path w="203" h="47">
                  <a:moveTo>
                    <a:pt x="0" y="11"/>
                  </a:moveTo>
                  <a:cubicBezTo>
                    <a:pt x="3" y="7"/>
                    <a:pt x="7" y="3"/>
                    <a:pt x="12" y="0"/>
                  </a:cubicBezTo>
                  <a:cubicBezTo>
                    <a:pt x="17" y="22"/>
                    <a:pt x="55" y="39"/>
                    <a:pt x="102" y="39"/>
                  </a:cubicBezTo>
                  <a:cubicBezTo>
                    <a:pt x="148" y="39"/>
                    <a:pt x="186" y="23"/>
                    <a:pt x="192" y="1"/>
                  </a:cubicBezTo>
                  <a:cubicBezTo>
                    <a:pt x="196" y="4"/>
                    <a:pt x="200" y="8"/>
                    <a:pt x="203" y="12"/>
                  </a:cubicBezTo>
                  <a:cubicBezTo>
                    <a:pt x="188" y="33"/>
                    <a:pt x="148" y="47"/>
                    <a:pt x="102" y="47"/>
                  </a:cubicBezTo>
                  <a:cubicBezTo>
                    <a:pt x="78" y="47"/>
                    <a:pt x="56" y="44"/>
                    <a:pt x="39" y="37"/>
                  </a:cubicBezTo>
                  <a:cubicBezTo>
                    <a:pt x="21" y="31"/>
                    <a:pt x="7" y="22"/>
                    <a:pt x="0" y="11"/>
                  </a:cubicBezTo>
                  <a:close/>
                </a:path>
              </a:pathLst>
            </a:custGeom>
            <a:solidFill>
              <a:srgbClr val="58595B"/>
            </a:solidFill>
            <a:ln w="9525">
              <a:noFill/>
            </a:ln>
          </p:spPr>
          <p:txBody>
            <a:bodyPr/>
            <a:lstStyle/>
            <a:p>
              <a:endParaRPr lang="zh-CN" altLang="en-US"/>
            </a:p>
          </p:txBody>
        </p:sp>
        <p:sp>
          <p:nvSpPr>
            <p:cNvPr id="52330" name="Freeform 738"/>
            <p:cNvSpPr/>
            <p:nvPr/>
          </p:nvSpPr>
          <p:spPr>
            <a:xfrm>
              <a:off x="7201882" y="987575"/>
              <a:ext cx="2986733" cy="714643"/>
            </a:xfrm>
            <a:custGeom>
              <a:avLst/>
              <a:gdLst/>
              <a:ahLst/>
              <a:cxnLst>
                <a:cxn ang="0">
                  <a:pos x="2147483647" y="2147483647"/>
                </a:cxn>
                <a:cxn ang="0">
                  <a:pos x="973940294"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833814780"/>
                </a:cxn>
                <a:cxn ang="0">
                  <a:pos x="2147483647" y="2147483647"/>
                </a:cxn>
                <a:cxn ang="0">
                  <a:pos x="2147483647" y="2147483647"/>
                </a:cxn>
              </a:cxnLst>
              <a:rect l="0" t="0" r="0" b="0"/>
              <a:pathLst>
                <a:path w="214" h="70">
                  <a:moveTo>
                    <a:pt x="17" y="58"/>
                  </a:moveTo>
                  <a:cubicBezTo>
                    <a:pt x="12" y="61"/>
                    <a:pt x="8" y="65"/>
                    <a:pt x="5" y="69"/>
                  </a:cubicBezTo>
                  <a:cubicBezTo>
                    <a:pt x="2" y="64"/>
                    <a:pt x="0" y="59"/>
                    <a:pt x="0" y="53"/>
                  </a:cubicBezTo>
                  <a:cubicBezTo>
                    <a:pt x="0" y="53"/>
                    <a:pt x="0" y="53"/>
                    <a:pt x="0" y="52"/>
                  </a:cubicBezTo>
                  <a:cubicBezTo>
                    <a:pt x="0" y="23"/>
                    <a:pt x="48" y="0"/>
                    <a:pt x="107" y="0"/>
                  </a:cubicBezTo>
                  <a:cubicBezTo>
                    <a:pt x="166" y="0"/>
                    <a:pt x="214" y="23"/>
                    <a:pt x="214" y="52"/>
                  </a:cubicBezTo>
                  <a:cubicBezTo>
                    <a:pt x="214" y="53"/>
                    <a:pt x="214" y="53"/>
                    <a:pt x="214" y="53"/>
                  </a:cubicBezTo>
                  <a:cubicBezTo>
                    <a:pt x="214" y="54"/>
                    <a:pt x="214" y="54"/>
                    <a:pt x="214" y="54"/>
                  </a:cubicBezTo>
                  <a:cubicBezTo>
                    <a:pt x="214" y="54"/>
                    <a:pt x="214" y="54"/>
                    <a:pt x="214" y="54"/>
                  </a:cubicBezTo>
                  <a:cubicBezTo>
                    <a:pt x="213" y="60"/>
                    <a:pt x="211" y="65"/>
                    <a:pt x="208" y="70"/>
                  </a:cubicBezTo>
                  <a:cubicBezTo>
                    <a:pt x="205" y="66"/>
                    <a:pt x="201" y="62"/>
                    <a:pt x="197" y="59"/>
                  </a:cubicBezTo>
                  <a:cubicBezTo>
                    <a:pt x="197" y="57"/>
                    <a:pt x="198" y="55"/>
                    <a:pt x="198" y="52"/>
                  </a:cubicBezTo>
                  <a:cubicBezTo>
                    <a:pt x="198" y="28"/>
                    <a:pt x="157" y="8"/>
                    <a:pt x="107" y="8"/>
                  </a:cubicBezTo>
                  <a:cubicBezTo>
                    <a:pt x="57" y="8"/>
                    <a:pt x="16" y="28"/>
                    <a:pt x="16" y="52"/>
                  </a:cubicBezTo>
                  <a:cubicBezTo>
                    <a:pt x="16" y="54"/>
                    <a:pt x="16" y="56"/>
                    <a:pt x="17" y="58"/>
                  </a:cubicBezTo>
                  <a:close/>
                </a:path>
              </a:pathLst>
            </a:custGeom>
            <a:solidFill>
              <a:srgbClr val="58595B"/>
            </a:solidFill>
            <a:ln w="9525">
              <a:noFill/>
            </a:ln>
          </p:spPr>
          <p:txBody>
            <a:bodyPr/>
            <a:lstStyle/>
            <a:p>
              <a:endParaRPr lang="zh-CN" altLang="en-US"/>
            </a:p>
          </p:txBody>
        </p:sp>
        <p:sp>
          <p:nvSpPr>
            <p:cNvPr id="52331" name="Freeform 739"/>
            <p:cNvSpPr/>
            <p:nvPr/>
          </p:nvSpPr>
          <p:spPr>
            <a:xfrm>
              <a:off x="7190079" y="1528972"/>
              <a:ext cx="82638" cy="329170"/>
            </a:xfrm>
            <a:custGeom>
              <a:avLst/>
              <a:gdLst/>
              <a:ahLst/>
              <a:cxnLst>
                <a:cxn ang="0">
                  <a:pos x="1138173243" y="1693013725"/>
                </a:cxn>
                <a:cxn ang="0">
                  <a:pos x="0" y="2147483647"/>
                </a:cxn>
                <a:cxn ang="0">
                  <a:pos x="189695522" y="0"/>
                </a:cxn>
                <a:cxn ang="0">
                  <a:pos x="1138173243" y="1693013725"/>
                </a:cxn>
              </a:cxnLst>
              <a:rect l="0" t="0" r="0" b="0"/>
              <a:pathLst>
                <a:path w="6" h="32">
                  <a:moveTo>
                    <a:pt x="6" y="16"/>
                  </a:moveTo>
                  <a:cubicBezTo>
                    <a:pt x="3" y="21"/>
                    <a:pt x="1" y="27"/>
                    <a:pt x="0" y="32"/>
                  </a:cubicBezTo>
                  <a:cubicBezTo>
                    <a:pt x="1" y="0"/>
                    <a:pt x="1" y="0"/>
                    <a:pt x="1" y="0"/>
                  </a:cubicBezTo>
                  <a:cubicBezTo>
                    <a:pt x="1" y="6"/>
                    <a:pt x="3" y="11"/>
                    <a:pt x="6" y="16"/>
                  </a:cubicBezTo>
                  <a:close/>
                </a:path>
              </a:pathLst>
            </a:custGeom>
            <a:solidFill>
              <a:srgbClr val="005DA2"/>
            </a:solidFill>
            <a:ln w="9525">
              <a:noFill/>
            </a:ln>
          </p:spPr>
          <p:txBody>
            <a:bodyPr/>
            <a:lstStyle/>
            <a:p>
              <a:endParaRPr lang="zh-CN" altLang="en-US"/>
            </a:p>
          </p:txBody>
        </p:sp>
      </p:grpSp>
      <p:grpSp>
        <p:nvGrpSpPr>
          <p:cNvPr id="52332" name="组合 17"/>
          <p:cNvGrpSpPr/>
          <p:nvPr/>
        </p:nvGrpSpPr>
        <p:grpSpPr>
          <a:xfrm>
            <a:off x="6430963" y="3411538"/>
            <a:ext cx="1884362" cy="1379537"/>
            <a:chOff x="4222411" y="4893577"/>
            <a:chExt cx="610202" cy="649873"/>
          </a:xfrm>
        </p:grpSpPr>
        <p:sp>
          <p:nvSpPr>
            <p:cNvPr id="52333" name="Freeform 397"/>
            <p:cNvSpPr/>
            <p:nvPr/>
          </p:nvSpPr>
          <p:spPr>
            <a:xfrm>
              <a:off x="4663834" y="5236185"/>
              <a:ext cx="168779" cy="136322"/>
            </a:xfrm>
            <a:custGeom>
              <a:avLst/>
              <a:gdLst/>
              <a:ahLst/>
              <a:cxnLst>
                <a:cxn ang="0">
                  <a:pos x="258676860" y="139377317"/>
                </a:cxn>
                <a:cxn ang="0">
                  <a:pos x="174387918" y="0"/>
                </a:cxn>
                <a:cxn ang="0">
                  <a:pos x="0" y="0"/>
                </a:cxn>
                <a:cxn ang="0">
                  <a:pos x="110446242" y="188741198"/>
                </a:cxn>
                <a:cxn ang="0">
                  <a:pos x="110446242" y="232296114"/>
                </a:cxn>
                <a:cxn ang="0">
                  <a:pos x="212172239" y="232296114"/>
                </a:cxn>
                <a:cxn ang="0">
                  <a:pos x="258676860" y="139377317"/>
                </a:cxn>
              </a:cxnLst>
              <a:rect l="0" t="0" r="0" b="0"/>
              <a:pathLst>
                <a:path w="99" h="80">
                  <a:moveTo>
                    <a:pt x="89" y="48"/>
                  </a:moveTo>
                  <a:cubicBezTo>
                    <a:pt x="60" y="0"/>
                    <a:pt x="60" y="0"/>
                    <a:pt x="60" y="0"/>
                  </a:cubicBezTo>
                  <a:cubicBezTo>
                    <a:pt x="0" y="0"/>
                    <a:pt x="0" y="0"/>
                    <a:pt x="0" y="0"/>
                  </a:cubicBezTo>
                  <a:cubicBezTo>
                    <a:pt x="21" y="14"/>
                    <a:pt x="38" y="34"/>
                    <a:pt x="38" y="65"/>
                  </a:cubicBezTo>
                  <a:cubicBezTo>
                    <a:pt x="38" y="70"/>
                    <a:pt x="38" y="76"/>
                    <a:pt x="38" y="80"/>
                  </a:cubicBezTo>
                  <a:cubicBezTo>
                    <a:pt x="53" y="80"/>
                    <a:pt x="66" y="80"/>
                    <a:pt x="73" y="80"/>
                  </a:cubicBezTo>
                  <a:cubicBezTo>
                    <a:pt x="99" y="80"/>
                    <a:pt x="89" y="48"/>
                    <a:pt x="89" y="48"/>
                  </a:cubicBezTo>
                  <a:close/>
                </a:path>
              </a:pathLst>
            </a:custGeom>
            <a:solidFill>
              <a:srgbClr val="005DA2"/>
            </a:solidFill>
            <a:ln w="9525">
              <a:noFill/>
            </a:ln>
          </p:spPr>
          <p:txBody>
            <a:bodyPr/>
            <a:lstStyle/>
            <a:p>
              <a:endParaRPr lang="zh-CN" altLang="en-US"/>
            </a:p>
          </p:txBody>
        </p:sp>
        <p:sp>
          <p:nvSpPr>
            <p:cNvPr id="52334" name="Freeform 398"/>
            <p:cNvSpPr/>
            <p:nvPr/>
          </p:nvSpPr>
          <p:spPr>
            <a:xfrm>
              <a:off x="4433746" y="5003212"/>
              <a:ext cx="177435" cy="205565"/>
            </a:xfrm>
            <a:custGeom>
              <a:avLst/>
              <a:gdLst/>
              <a:ahLst/>
              <a:cxnLst>
                <a:cxn ang="0">
                  <a:pos x="151362301" y="0"/>
                </a:cxn>
                <a:cxn ang="0">
                  <a:pos x="0" y="173172383"/>
                </a:cxn>
                <a:cxn ang="0">
                  <a:pos x="90234228" y="334800849"/>
                </a:cxn>
                <a:cxn ang="0">
                  <a:pos x="90234228" y="334800849"/>
                </a:cxn>
                <a:cxn ang="0">
                  <a:pos x="151362301" y="349231169"/>
                </a:cxn>
                <a:cxn ang="0">
                  <a:pos x="212488640" y="334800849"/>
                </a:cxn>
                <a:cxn ang="0">
                  <a:pos x="215399256" y="331914445"/>
                </a:cxn>
                <a:cxn ang="0">
                  <a:pos x="302722895" y="173172383"/>
                </a:cxn>
                <a:cxn ang="0">
                  <a:pos x="151362301" y="0"/>
                </a:cxn>
              </a:cxnLst>
              <a:rect l="0" t="0" r="0" b="0"/>
              <a:pathLst>
                <a:path w="104" h="121">
                  <a:moveTo>
                    <a:pt x="52" y="0"/>
                  </a:moveTo>
                  <a:cubicBezTo>
                    <a:pt x="23" y="0"/>
                    <a:pt x="0" y="27"/>
                    <a:pt x="0" y="60"/>
                  </a:cubicBezTo>
                  <a:cubicBezTo>
                    <a:pt x="0" y="85"/>
                    <a:pt x="13" y="106"/>
                    <a:pt x="31" y="116"/>
                  </a:cubicBezTo>
                  <a:cubicBezTo>
                    <a:pt x="31" y="116"/>
                    <a:pt x="31" y="116"/>
                    <a:pt x="31" y="116"/>
                  </a:cubicBezTo>
                  <a:cubicBezTo>
                    <a:pt x="38" y="119"/>
                    <a:pt x="45" y="121"/>
                    <a:pt x="52" y="121"/>
                  </a:cubicBezTo>
                  <a:cubicBezTo>
                    <a:pt x="59" y="121"/>
                    <a:pt x="66" y="119"/>
                    <a:pt x="73" y="116"/>
                  </a:cubicBezTo>
                  <a:cubicBezTo>
                    <a:pt x="73" y="116"/>
                    <a:pt x="74" y="115"/>
                    <a:pt x="74" y="115"/>
                  </a:cubicBezTo>
                  <a:cubicBezTo>
                    <a:pt x="92" y="105"/>
                    <a:pt x="104" y="84"/>
                    <a:pt x="104" y="60"/>
                  </a:cubicBezTo>
                  <a:cubicBezTo>
                    <a:pt x="104" y="27"/>
                    <a:pt x="81" y="0"/>
                    <a:pt x="52" y="0"/>
                  </a:cubicBezTo>
                  <a:close/>
                </a:path>
              </a:pathLst>
            </a:custGeom>
            <a:solidFill>
              <a:srgbClr val="58595B"/>
            </a:solidFill>
            <a:ln w="9525">
              <a:noFill/>
            </a:ln>
          </p:spPr>
          <p:txBody>
            <a:bodyPr/>
            <a:lstStyle/>
            <a:p>
              <a:endParaRPr lang="zh-CN" altLang="en-US"/>
            </a:p>
          </p:txBody>
        </p:sp>
        <p:sp>
          <p:nvSpPr>
            <p:cNvPr id="52335" name="Freeform 399"/>
            <p:cNvSpPr/>
            <p:nvPr/>
          </p:nvSpPr>
          <p:spPr>
            <a:xfrm>
              <a:off x="4350078" y="5227530"/>
              <a:ext cx="351263" cy="315920"/>
            </a:xfrm>
            <a:custGeom>
              <a:avLst/>
              <a:gdLst/>
              <a:ahLst/>
              <a:cxnLst>
                <a:cxn ang="0">
                  <a:pos x="436135621" y="14580137"/>
                </a:cxn>
                <a:cxn ang="0">
                  <a:pos x="389615454" y="0"/>
                </a:cxn>
                <a:cxn ang="0">
                  <a:pos x="389615454" y="0"/>
                </a:cxn>
                <a:cxn ang="0">
                  <a:pos x="348908177" y="14580137"/>
                </a:cxn>
                <a:cxn ang="0">
                  <a:pos x="299480713" y="34993692"/>
                </a:cxn>
                <a:cxn ang="0">
                  <a:pos x="252958841" y="14580137"/>
                </a:cxn>
                <a:cxn ang="0">
                  <a:pos x="212253216" y="0"/>
                </a:cxn>
                <a:cxn ang="0">
                  <a:pos x="165731344" y="14580137"/>
                </a:cxn>
                <a:cxn ang="0">
                  <a:pos x="0" y="212878833"/>
                </a:cxn>
                <a:cxn ang="0">
                  <a:pos x="0" y="247872565"/>
                </a:cxn>
                <a:cxn ang="0">
                  <a:pos x="0" y="440339504"/>
                </a:cxn>
                <a:cxn ang="0">
                  <a:pos x="273311627" y="539488935"/>
                </a:cxn>
                <a:cxn ang="0">
                  <a:pos x="328555391" y="539488935"/>
                </a:cxn>
                <a:cxn ang="0">
                  <a:pos x="598959721" y="440339504"/>
                </a:cxn>
                <a:cxn ang="0">
                  <a:pos x="598959721" y="247872565"/>
                </a:cxn>
                <a:cxn ang="0">
                  <a:pos x="598959721" y="212878833"/>
                </a:cxn>
                <a:cxn ang="0">
                  <a:pos x="436135621" y="14580137"/>
                </a:cxn>
              </a:cxnLst>
              <a:rect l="0" t="0" r="0" b="0"/>
              <a:pathLst>
                <a:path w="206" h="185">
                  <a:moveTo>
                    <a:pt x="150" y="5"/>
                  </a:moveTo>
                  <a:cubicBezTo>
                    <a:pt x="144" y="3"/>
                    <a:pt x="139" y="2"/>
                    <a:pt x="134" y="0"/>
                  </a:cubicBezTo>
                  <a:cubicBezTo>
                    <a:pt x="134" y="0"/>
                    <a:pt x="134" y="0"/>
                    <a:pt x="134" y="0"/>
                  </a:cubicBezTo>
                  <a:cubicBezTo>
                    <a:pt x="120" y="5"/>
                    <a:pt x="120" y="5"/>
                    <a:pt x="120" y="5"/>
                  </a:cubicBezTo>
                  <a:cubicBezTo>
                    <a:pt x="103" y="12"/>
                    <a:pt x="103" y="12"/>
                    <a:pt x="103" y="12"/>
                  </a:cubicBezTo>
                  <a:cubicBezTo>
                    <a:pt x="87" y="5"/>
                    <a:pt x="87" y="5"/>
                    <a:pt x="87" y="5"/>
                  </a:cubicBezTo>
                  <a:cubicBezTo>
                    <a:pt x="73" y="0"/>
                    <a:pt x="73" y="0"/>
                    <a:pt x="73" y="0"/>
                  </a:cubicBezTo>
                  <a:cubicBezTo>
                    <a:pt x="68" y="2"/>
                    <a:pt x="62" y="3"/>
                    <a:pt x="57" y="5"/>
                  </a:cubicBezTo>
                  <a:cubicBezTo>
                    <a:pt x="30" y="15"/>
                    <a:pt x="0" y="35"/>
                    <a:pt x="0" y="73"/>
                  </a:cubicBezTo>
                  <a:cubicBezTo>
                    <a:pt x="0" y="77"/>
                    <a:pt x="0" y="81"/>
                    <a:pt x="0" y="85"/>
                  </a:cubicBezTo>
                  <a:cubicBezTo>
                    <a:pt x="0" y="141"/>
                    <a:pt x="0" y="151"/>
                    <a:pt x="0" y="151"/>
                  </a:cubicBezTo>
                  <a:cubicBezTo>
                    <a:pt x="0" y="151"/>
                    <a:pt x="3" y="185"/>
                    <a:pt x="94" y="185"/>
                  </a:cubicBezTo>
                  <a:cubicBezTo>
                    <a:pt x="113" y="185"/>
                    <a:pt x="113" y="185"/>
                    <a:pt x="113" y="185"/>
                  </a:cubicBezTo>
                  <a:cubicBezTo>
                    <a:pt x="204" y="185"/>
                    <a:pt x="206" y="151"/>
                    <a:pt x="206" y="151"/>
                  </a:cubicBezTo>
                  <a:cubicBezTo>
                    <a:pt x="206" y="151"/>
                    <a:pt x="206" y="141"/>
                    <a:pt x="206" y="85"/>
                  </a:cubicBezTo>
                  <a:cubicBezTo>
                    <a:pt x="206" y="81"/>
                    <a:pt x="206" y="77"/>
                    <a:pt x="206" y="73"/>
                  </a:cubicBezTo>
                  <a:cubicBezTo>
                    <a:pt x="206" y="35"/>
                    <a:pt x="176" y="15"/>
                    <a:pt x="150" y="5"/>
                  </a:cubicBezTo>
                  <a:close/>
                </a:path>
              </a:pathLst>
            </a:custGeom>
            <a:solidFill>
              <a:srgbClr val="58595B"/>
            </a:solidFill>
            <a:ln w="9525">
              <a:noFill/>
            </a:ln>
          </p:spPr>
          <p:txBody>
            <a:bodyPr/>
            <a:lstStyle/>
            <a:p>
              <a:endParaRPr lang="zh-CN" altLang="en-US"/>
            </a:p>
          </p:txBody>
        </p:sp>
        <p:sp>
          <p:nvSpPr>
            <p:cNvPr id="52336" name="Freeform 400"/>
            <p:cNvSpPr/>
            <p:nvPr/>
          </p:nvSpPr>
          <p:spPr>
            <a:xfrm>
              <a:off x="4222411" y="5236185"/>
              <a:ext cx="166616" cy="136322"/>
            </a:xfrm>
            <a:custGeom>
              <a:avLst/>
              <a:gdLst/>
              <a:ahLst/>
              <a:cxnLst>
                <a:cxn ang="0">
                  <a:pos x="283274421" y="0"/>
                </a:cxn>
                <a:cxn ang="0">
                  <a:pos x="112731043" y="0"/>
                </a:cxn>
                <a:cxn ang="0">
                  <a:pos x="28906180" y="139377317"/>
                </a:cxn>
                <a:cxn ang="0">
                  <a:pos x="75154020" y="232296114"/>
                </a:cxn>
                <a:cxn ang="0">
                  <a:pos x="173433654" y="232296114"/>
                </a:cxn>
                <a:cxn ang="0">
                  <a:pos x="173433654" y="188741198"/>
                </a:cxn>
                <a:cxn ang="0">
                  <a:pos x="283274421" y="0"/>
                </a:cxn>
              </a:cxnLst>
              <a:rect l="0" t="0" r="0" b="0"/>
              <a:pathLst>
                <a:path w="98" h="80">
                  <a:moveTo>
                    <a:pt x="98" y="0"/>
                  </a:moveTo>
                  <a:cubicBezTo>
                    <a:pt x="39" y="0"/>
                    <a:pt x="39" y="0"/>
                    <a:pt x="39" y="0"/>
                  </a:cubicBezTo>
                  <a:cubicBezTo>
                    <a:pt x="10" y="48"/>
                    <a:pt x="10" y="48"/>
                    <a:pt x="10" y="48"/>
                  </a:cubicBezTo>
                  <a:cubicBezTo>
                    <a:pt x="10" y="48"/>
                    <a:pt x="0" y="80"/>
                    <a:pt x="26" y="80"/>
                  </a:cubicBezTo>
                  <a:cubicBezTo>
                    <a:pt x="33" y="80"/>
                    <a:pt x="45" y="80"/>
                    <a:pt x="60" y="80"/>
                  </a:cubicBezTo>
                  <a:cubicBezTo>
                    <a:pt x="60" y="76"/>
                    <a:pt x="60" y="70"/>
                    <a:pt x="60" y="65"/>
                  </a:cubicBezTo>
                  <a:cubicBezTo>
                    <a:pt x="60" y="34"/>
                    <a:pt x="77" y="14"/>
                    <a:pt x="98" y="0"/>
                  </a:cubicBezTo>
                  <a:close/>
                </a:path>
              </a:pathLst>
            </a:custGeom>
            <a:solidFill>
              <a:srgbClr val="005DA2"/>
            </a:solidFill>
            <a:ln w="9525">
              <a:noFill/>
            </a:ln>
          </p:spPr>
          <p:txBody>
            <a:bodyPr/>
            <a:lstStyle/>
            <a:p>
              <a:endParaRPr lang="zh-CN" altLang="en-US"/>
            </a:p>
          </p:txBody>
        </p:sp>
        <p:sp>
          <p:nvSpPr>
            <p:cNvPr id="52337" name="Freeform 401"/>
            <p:cNvSpPr/>
            <p:nvPr/>
          </p:nvSpPr>
          <p:spPr>
            <a:xfrm>
              <a:off x="4295260" y="4893577"/>
              <a:ext cx="462340" cy="331067"/>
            </a:xfrm>
            <a:custGeom>
              <a:avLst/>
              <a:gdLst/>
              <a:ahLst/>
              <a:cxnLst>
                <a:cxn ang="0">
                  <a:pos x="81496372" y="564976110"/>
                </a:cxn>
                <a:cxn ang="0">
                  <a:pos x="197922429" y="564976110"/>
                </a:cxn>
                <a:cxn ang="0">
                  <a:pos x="244490848" y="547502946"/>
                </a:cxn>
                <a:cxn ang="0">
                  <a:pos x="279418828" y="532941122"/>
                </a:cxn>
                <a:cxn ang="0">
                  <a:pos x="270687259" y="524205393"/>
                </a:cxn>
                <a:cxn ang="0">
                  <a:pos x="122245424" y="524205393"/>
                </a:cxn>
                <a:cxn ang="0">
                  <a:pos x="52391130" y="454311027"/>
                </a:cxn>
                <a:cxn ang="0">
                  <a:pos x="52391130" y="113578183"/>
                </a:cxn>
                <a:cxn ang="0">
                  <a:pos x="122245424" y="43683778"/>
                </a:cxn>
                <a:cxn ang="0">
                  <a:pos x="663619889" y="43683778"/>
                </a:cxn>
                <a:cxn ang="0">
                  <a:pos x="736384666" y="113578183"/>
                </a:cxn>
                <a:cxn ang="0">
                  <a:pos x="736384666" y="454311027"/>
                </a:cxn>
                <a:cxn ang="0">
                  <a:pos x="663619889" y="524205393"/>
                </a:cxn>
                <a:cxn ang="0">
                  <a:pos x="512267584" y="524205393"/>
                </a:cxn>
                <a:cxn ang="0">
                  <a:pos x="503536016" y="532941122"/>
                </a:cxn>
                <a:cxn ang="0">
                  <a:pos x="590853407" y="564976110"/>
                </a:cxn>
                <a:cxn ang="0">
                  <a:pos x="707277732" y="564976110"/>
                </a:cxn>
                <a:cxn ang="0">
                  <a:pos x="788775783" y="483432969"/>
                </a:cxn>
                <a:cxn ang="0">
                  <a:pos x="788775783" y="84454509"/>
                </a:cxn>
                <a:cxn ang="0">
                  <a:pos x="707277732" y="0"/>
                </a:cxn>
                <a:cxn ang="0">
                  <a:pos x="81496372" y="0"/>
                </a:cxn>
                <a:cxn ang="0">
                  <a:pos x="0" y="84454509"/>
                </a:cxn>
                <a:cxn ang="0">
                  <a:pos x="0" y="483432969"/>
                </a:cxn>
                <a:cxn ang="0">
                  <a:pos x="81496372" y="564976110"/>
                </a:cxn>
              </a:cxnLst>
              <a:rect l="0" t="0" r="0" b="0"/>
              <a:pathLst>
                <a:path w="271" h="194">
                  <a:moveTo>
                    <a:pt x="28" y="194"/>
                  </a:moveTo>
                  <a:cubicBezTo>
                    <a:pt x="68" y="194"/>
                    <a:pt x="68" y="194"/>
                    <a:pt x="68" y="194"/>
                  </a:cubicBezTo>
                  <a:cubicBezTo>
                    <a:pt x="74" y="192"/>
                    <a:pt x="79" y="189"/>
                    <a:pt x="84" y="188"/>
                  </a:cubicBezTo>
                  <a:cubicBezTo>
                    <a:pt x="88" y="186"/>
                    <a:pt x="92" y="185"/>
                    <a:pt x="96" y="183"/>
                  </a:cubicBezTo>
                  <a:cubicBezTo>
                    <a:pt x="95" y="182"/>
                    <a:pt x="94" y="181"/>
                    <a:pt x="93" y="180"/>
                  </a:cubicBezTo>
                  <a:cubicBezTo>
                    <a:pt x="42" y="180"/>
                    <a:pt x="42" y="180"/>
                    <a:pt x="42" y="180"/>
                  </a:cubicBezTo>
                  <a:cubicBezTo>
                    <a:pt x="29" y="180"/>
                    <a:pt x="18" y="169"/>
                    <a:pt x="18" y="156"/>
                  </a:cubicBezTo>
                  <a:cubicBezTo>
                    <a:pt x="18" y="39"/>
                    <a:pt x="18" y="39"/>
                    <a:pt x="18" y="39"/>
                  </a:cubicBezTo>
                  <a:cubicBezTo>
                    <a:pt x="18" y="25"/>
                    <a:pt x="29" y="15"/>
                    <a:pt x="42" y="15"/>
                  </a:cubicBezTo>
                  <a:cubicBezTo>
                    <a:pt x="228" y="15"/>
                    <a:pt x="228" y="15"/>
                    <a:pt x="228" y="15"/>
                  </a:cubicBezTo>
                  <a:cubicBezTo>
                    <a:pt x="242" y="15"/>
                    <a:pt x="253" y="25"/>
                    <a:pt x="253" y="39"/>
                  </a:cubicBezTo>
                  <a:cubicBezTo>
                    <a:pt x="253" y="156"/>
                    <a:pt x="253" y="156"/>
                    <a:pt x="253" y="156"/>
                  </a:cubicBezTo>
                  <a:cubicBezTo>
                    <a:pt x="253" y="169"/>
                    <a:pt x="242" y="180"/>
                    <a:pt x="228" y="180"/>
                  </a:cubicBezTo>
                  <a:cubicBezTo>
                    <a:pt x="176" y="180"/>
                    <a:pt x="176" y="180"/>
                    <a:pt x="176" y="180"/>
                  </a:cubicBezTo>
                  <a:cubicBezTo>
                    <a:pt x="175" y="181"/>
                    <a:pt x="174" y="182"/>
                    <a:pt x="173" y="183"/>
                  </a:cubicBezTo>
                  <a:cubicBezTo>
                    <a:pt x="182" y="186"/>
                    <a:pt x="192" y="189"/>
                    <a:pt x="203" y="194"/>
                  </a:cubicBezTo>
                  <a:cubicBezTo>
                    <a:pt x="243" y="194"/>
                    <a:pt x="243" y="194"/>
                    <a:pt x="243" y="194"/>
                  </a:cubicBezTo>
                  <a:cubicBezTo>
                    <a:pt x="258" y="194"/>
                    <a:pt x="271" y="181"/>
                    <a:pt x="271" y="166"/>
                  </a:cubicBezTo>
                  <a:cubicBezTo>
                    <a:pt x="271" y="29"/>
                    <a:pt x="271" y="29"/>
                    <a:pt x="271" y="29"/>
                  </a:cubicBezTo>
                  <a:cubicBezTo>
                    <a:pt x="271" y="13"/>
                    <a:pt x="258" y="0"/>
                    <a:pt x="243" y="0"/>
                  </a:cubicBezTo>
                  <a:cubicBezTo>
                    <a:pt x="28" y="0"/>
                    <a:pt x="28" y="0"/>
                    <a:pt x="28" y="0"/>
                  </a:cubicBezTo>
                  <a:cubicBezTo>
                    <a:pt x="13" y="0"/>
                    <a:pt x="0" y="13"/>
                    <a:pt x="0" y="29"/>
                  </a:cubicBezTo>
                  <a:cubicBezTo>
                    <a:pt x="0" y="166"/>
                    <a:pt x="0" y="166"/>
                    <a:pt x="0" y="166"/>
                  </a:cubicBezTo>
                  <a:cubicBezTo>
                    <a:pt x="0" y="181"/>
                    <a:pt x="13" y="194"/>
                    <a:pt x="28" y="194"/>
                  </a:cubicBezTo>
                  <a:close/>
                </a:path>
              </a:pathLst>
            </a:custGeom>
            <a:solidFill>
              <a:srgbClr val="005DA2"/>
            </a:solidFill>
            <a:ln w="9525">
              <a:noFill/>
            </a:ln>
          </p:spPr>
          <p:txBody>
            <a:bodyPr/>
            <a:lstStyle/>
            <a:p>
              <a:endParaRPr lang="zh-CN" altLang="en-US"/>
            </a:p>
          </p:txBody>
        </p:sp>
      </p:grpSp>
      <p:sp>
        <p:nvSpPr>
          <p:cNvPr id="7" name="页脚占位符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3824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扣缴义务人扣缴个人所得税流程图</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矩形 31"/>
          <p:cNvSpPr/>
          <p:nvPr/>
        </p:nvSpPr>
        <p:spPr>
          <a:xfrm>
            <a:off x="236538" y="2571750"/>
            <a:ext cx="87947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扣缴义务人登记</a:t>
            </a:r>
          </a:p>
        </p:txBody>
      </p:sp>
      <p:sp>
        <p:nvSpPr>
          <p:cNvPr id="174" name="矩形 173"/>
          <p:cNvSpPr/>
          <p:nvPr/>
        </p:nvSpPr>
        <p:spPr>
          <a:xfrm>
            <a:off x="1268413" y="2571750"/>
            <a:ext cx="1000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纳税人基础信息采集</a:t>
            </a:r>
          </a:p>
        </p:txBody>
      </p:sp>
      <p:sp>
        <p:nvSpPr>
          <p:cNvPr id="33" name="流程图: 决策 32"/>
          <p:cNvSpPr/>
          <p:nvPr/>
        </p:nvSpPr>
        <p:spPr>
          <a:xfrm>
            <a:off x="2484438" y="2463800"/>
            <a:ext cx="1295400" cy="72072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是否为非居民</a:t>
            </a:r>
          </a:p>
        </p:txBody>
      </p:sp>
      <p:sp>
        <p:nvSpPr>
          <p:cNvPr id="175" name="矩形 174"/>
          <p:cNvSpPr/>
          <p:nvPr/>
        </p:nvSpPr>
        <p:spPr>
          <a:xfrm>
            <a:off x="4067175" y="1347788"/>
            <a:ext cx="614363"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居民</a:t>
            </a:r>
          </a:p>
        </p:txBody>
      </p:sp>
      <p:sp>
        <p:nvSpPr>
          <p:cNvPr id="176" name="矩形 175"/>
          <p:cNvSpPr/>
          <p:nvPr/>
        </p:nvSpPr>
        <p:spPr>
          <a:xfrm>
            <a:off x="4067175" y="3795713"/>
            <a:ext cx="792163"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非居民</a:t>
            </a:r>
          </a:p>
        </p:txBody>
      </p:sp>
      <p:sp>
        <p:nvSpPr>
          <p:cNvPr id="177" name="矩形 176"/>
          <p:cNvSpPr/>
          <p:nvPr/>
        </p:nvSpPr>
        <p:spPr>
          <a:xfrm>
            <a:off x="4932363" y="842963"/>
            <a:ext cx="1000125"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专项扣除</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信息采集</a:t>
            </a:r>
          </a:p>
        </p:txBody>
      </p:sp>
      <p:sp>
        <p:nvSpPr>
          <p:cNvPr id="178" name="矩形 177"/>
          <p:cNvSpPr/>
          <p:nvPr/>
        </p:nvSpPr>
        <p:spPr>
          <a:xfrm>
            <a:off x="4932363" y="1708150"/>
            <a:ext cx="1000125"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其他综合</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79" name="矩形 178"/>
          <p:cNvSpPr/>
          <p:nvPr/>
        </p:nvSpPr>
        <p:spPr>
          <a:xfrm>
            <a:off x="4932363" y="2589213"/>
            <a:ext cx="3095625" cy="325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其他分类所得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0" name="矩形 179"/>
          <p:cNvSpPr/>
          <p:nvPr/>
        </p:nvSpPr>
        <p:spPr>
          <a:xfrm>
            <a:off x="6372225" y="933450"/>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工资、薪金所得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7" name="矩形 186"/>
          <p:cNvSpPr/>
          <p:nvPr/>
        </p:nvSpPr>
        <p:spPr>
          <a:xfrm>
            <a:off x="6372225" y="133032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劳务报酬所得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8" name="矩形 187"/>
          <p:cNvSpPr/>
          <p:nvPr/>
        </p:nvSpPr>
        <p:spPr>
          <a:xfrm>
            <a:off x="6372225" y="1725613"/>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特许权使用费所得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89" name="矩形 188"/>
          <p:cNvSpPr/>
          <p:nvPr/>
        </p:nvSpPr>
        <p:spPr>
          <a:xfrm>
            <a:off x="6372225" y="2122488"/>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稿酬所得所得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1" name="矩形 190"/>
          <p:cNvSpPr/>
          <p:nvPr/>
        </p:nvSpPr>
        <p:spPr>
          <a:xfrm>
            <a:off x="6372225" y="469582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其他分类所得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2" name="矩形 191"/>
          <p:cNvSpPr/>
          <p:nvPr/>
        </p:nvSpPr>
        <p:spPr>
          <a:xfrm>
            <a:off x="6372225" y="3111500"/>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工资、薪金所得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3" name="矩形 192"/>
          <p:cNvSpPr/>
          <p:nvPr/>
        </p:nvSpPr>
        <p:spPr>
          <a:xfrm>
            <a:off x="6372225" y="350837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劳务报酬所得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4" name="矩形 193"/>
          <p:cNvSpPr/>
          <p:nvPr/>
        </p:nvSpPr>
        <p:spPr>
          <a:xfrm>
            <a:off x="6372225" y="3903663"/>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特许权使用费所得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5" name="矩形 194"/>
          <p:cNvSpPr/>
          <p:nvPr/>
        </p:nvSpPr>
        <p:spPr>
          <a:xfrm>
            <a:off x="6372225" y="4300538"/>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稿酬所得所得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196" name="矩形 195"/>
          <p:cNvSpPr/>
          <p:nvPr/>
        </p:nvSpPr>
        <p:spPr>
          <a:xfrm>
            <a:off x="8389938" y="1419225"/>
            <a:ext cx="503238" cy="309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全</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员</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全</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额</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扣</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缴</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申</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报</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cxnSp>
        <p:nvCxnSpPr>
          <p:cNvPr id="35" name="直接箭头连接符 34"/>
          <p:cNvCxnSpPr>
            <a:stCxn id="32" idx="3"/>
            <a:endCxn id="174" idx="1"/>
          </p:cNvCxnSpPr>
          <p:nvPr/>
        </p:nvCxnSpPr>
        <p:spPr>
          <a:xfrm>
            <a:off x="1128713" y="2824163"/>
            <a:ext cx="1270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7" name="直接箭头连接符 196"/>
          <p:cNvCxnSpPr>
            <a:stCxn id="174" idx="3"/>
            <a:endCxn id="174" idx="1"/>
          </p:cNvCxnSpPr>
          <p:nvPr/>
        </p:nvCxnSpPr>
        <p:spPr>
          <a:xfrm>
            <a:off x="2281238" y="2824163"/>
            <a:ext cx="215900" cy="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3274" name="肘形连接符 39"/>
          <p:cNvCxnSpPr>
            <a:stCxn id="33" idx="3"/>
            <a:endCxn id="175" idx="1"/>
          </p:cNvCxnSpPr>
          <p:nvPr/>
        </p:nvCxnSpPr>
        <p:spPr>
          <a:xfrm flipV="1">
            <a:off x="3792538" y="1600200"/>
            <a:ext cx="261937" cy="1223963"/>
          </a:xfrm>
          <a:prstGeom prst="bentConnector3">
            <a:avLst>
              <a:gd name="adj1" fmla="val 49699"/>
            </a:avLst>
          </a:prstGeom>
          <a:ln w="28575" cap="flat" cmpd="sng">
            <a:solidFill>
              <a:schemeClr val="tx2"/>
            </a:solidFill>
            <a:prstDash val="solid"/>
            <a:miter/>
            <a:headEnd type="none" w="med" len="med"/>
            <a:tailEnd type="arrow" w="med" len="med"/>
          </a:ln>
        </p:spPr>
      </p:cxnSp>
      <p:cxnSp>
        <p:nvCxnSpPr>
          <p:cNvPr id="53275" name="肘形连接符 197"/>
          <p:cNvCxnSpPr>
            <a:stCxn id="33" idx="3"/>
            <a:endCxn id="176" idx="1"/>
          </p:cNvCxnSpPr>
          <p:nvPr/>
        </p:nvCxnSpPr>
        <p:spPr>
          <a:xfrm>
            <a:off x="3792538" y="2824163"/>
            <a:ext cx="261937" cy="1223962"/>
          </a:xfrm>
          <a:prstGeom prst="bentConnector3">
            <a:avLst>
              <a:gd name="adj1" fmla="val 49699"/>
            </a:avLst>
          </a:prstGeom>
          <a:ln w="28575" cap="flat" cmpd="sng">
            <a:solidFill>
              <a:schemeClr val="tx2"/>
            </a:solidFill>
            <a:prstDash val="solid"/>
            <a:miter/>
            <a:headEnd type="none" w="med" len="med"/>
            <a:tailEnd type="arrow" w="med" len="med"/>
          </a:ln>
        </p:spPr>
      </p:cxnSp>
      <p:cxnSp>
        <p:nvCxnSpPr>
          <p:cNvPr id="53276" name="肘形连接符 198"/>
          <p:cNvCxnSpPr>
            <a:stCxn id="176" idx="3"/>
            <a:endCxn id="192" idx="1"/>
          </p:cNvCxnSpPr>
          <p:nvPr/>
        </p:nvCxnSpPr>
        <p:spPr>
          <a:xfrm flipV="1">
            <a:off x="4872038" y="3273425"/>
            <a:ext cx="1487487" cy="774700"/>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77" name="肘形连接符 199"/>
          <p:cNvCxnSpPr>
            <a:stCxn id="176" idx="3"/>
            <a:endCxn id="193" idx="1"/>
          </p:cNvCxnSpPr>
          <p:nvPr/>
        </p:nvCxnSpPr>
        <p:spPr>
          <a:xfrm flipV="1">
            <a:off x="4872038" y="3670300"/>
            <a:ext cx="1487487" cy="377825"/>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78" name="肘形连接符 200"/>
          <p:cNvCxnSpPr>
            <a:stCxn id="176" idx="3"/>
            <a:endCxn id="194" idx="1"/>
          </p:cNvCxnSpPr>
          <p:nvPr/>
        </p:nvCxnSpPr>
        <p:spPr>
          <a:xfrm>
            <a:off x="4872038" y="4048125"/>
            <a:ext cx="1487487" cy="17463"/>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79" name="肘形连接符 201"/>
          <p:cNvCxnSpPr>
            <a:stCxn id="176" idx="3"/>
            <a:endCxn id="195" idx="1"/>
          </p:cNvCxnSpPr>
          <p:nvPr/>
        </p:nvCxnSpPr>
        <p:spPr>
          <a:xfrm>
            <a:off x="4872038" y="4048125"/>
            <a:ext cx="1487487" cy="414338"/>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80" name="肘形连接符 202"/>
          <p:cNvCxnSpPr>
            <a:stCxn id="176" idx="3"/>
            <a:endCxn id="191" idx="1"/>
          </p:cNvCxnSpPr>
          <p:nvPr/>
        </p:nvCxnSpPr>
        <p:spPr>
          <a:xfrm>
            <a:off x="4872038" y="4048125"/>
            <a:ext cx="1487487" cy="809625"/>
          </a:xfrm>
          <a:prstGeom prst="bentConnector3">
            <a:avLst>
              <a:gd name="adj1" fmla="val 49944"/>
            </a:avLst>
          </a:prstGeom>
          <a:ln w="28575" cap="flat" cmpd="sng">
            <a:solidFill>
              <a:schemeClr val="tx2"/>
            </a:solidFill>
            <a:prstDash val="solid"/>
            <a:miter/>
            <a:headEnd type="none" w="med" len="med"/>
            <a:tailEnd type="arrow" w="med" len="med"/>
          </a:ln>
        </p:spPr>
      </p:cxnSp>
      <p:cxnSp>
        <p:nvCxnSpPr>
          <p:cNvPr id="53281" name="肘形连接符 203"/>
          <p:cNvCxnSpPr>
            <a:stCxn id="175" idx="3"/>
            <a:endCxn id="177" idx="1"/>
          </p:cNvCxnSpPr>
          <p:nvPr/>
        </p:nvCxnSpPr>
        <p:spPr>
          <a:xfrm flipV="1">
            <a:off x="4694238" y="1095375"/>
            <a:ext cx="225425" cy="504825"/>
          </a:xfrm>
          <a:prstGeom prst="bentConnector3">
            <a:avLst>
              <a:gd name="adj1" fmla="val 49296"/>
            </a:avLst>
          </a:prstGeom>
          <a:ln w="28575" cap="flat" cmpd="sng">
            <a:solidFill>
              <a:schemeClr val="tx2"/>
            </a:solidFill>
            <a:prstDash val="solid"/>
            <a:miter/>
            <a:headEnd type="none" w="med" len="med"/>
            <a:tailEnd type="arrow" w="med" len="med"/>
          </a:ln>
        </p:spPr>
      </p:cxnSp>
      <p:cxnSp>
        <p:nvCxnSpPr>
          <p:cNvPr id="53282" name="肘形连接符 204"/>
          <p:cNvCxnSpPr>
            <a:stCxn id="175" idx="3"/>
            <a:endCxn id="178" idx="1"/>
          </p:cNvCxnSpPr>
          <p:nvPr/>
        </p:nvCxnSpPr>
        <p:spPr>
          <a:xfrm>
            <a:off x="4694238" y="1600200"/>
            <a:ext cx="225425" cy="360363"/>
          </a:xfrm>
          <a:prstGeom prst="bentConnector3">
            <a:avLst>
              <a:gd name="adj1" fmla="val 49296"/>
            </a:avLst>
          </a:prstGeom>
          <a:ln w="28575" cap="flat" cmpd="sng">
            <a:solidFill>
              <a:schemeClr val="tx2"/>
            </a:solidFill>
            <a:prstDash val="solid"/>
            <a:miter/>
            <a:headEnd type="none" w="med" len="med"/>
            <a:tailEnd type="arrow" w="med" len="med"/>
          </a:ln>
        </p:spPr>
      </p:cxnSp>
      <p:cxnSp>
        <p:nvCxnSpPr>
          <p:cNvPr id="53283" name="肘形连接符 205"/>
          <p:cNvCxnSpPr>
            <a:stCxn id="175" idx="3"/>
            <a:endCxn id="179" idx="1"/>
          </p:cNvCxnSpPr>
          <p:nvPr/>
        </p:nvCxnSpPr>
        <p:spPr>
          <a:xfrm>
            <a:off x="4694238" y="1600200"/>
            <a:ext cx="225425" cy="1152525"/>
          </a:xfrm>
          <a:prstGeom prst="bentConnector3">
            <a:avLst>
              <a:gd name="adj1" fmla="val 49296"/>
            </a:avLst>
          </a:prstGeom>
          <a:ln w="28575" cap="flat" cmpd="sng">
            <a:solidFill>
              <a:schemeClr val="tx2"/>
            </a:solidFill>
            <a:prstDash val="solid"/>
            <a:miter/>
            <a:headEnd type="none" w="med" len="med"/>
            <a:tailEnd type="arrow" w="med" len="med"/>
          </a:ln>
        </p:spPr>
      </p:cxnSp>
      <p:cxnSp>
        <p:nvCxnSpPr>
          <p:cNvPr id="53284" name="肘形连接符 206"/>
          <p:cNvCxnSpPr>
            <a:stCxn id="178" idx="3"/>
            <a:endCxn id="189" idx="1"/>
          </p:cNvCxnSpPr>
          <p:nvPr/>
        </p:nvCxnSpPr>
        <p:spPr>
          <a:xfrm>
            <a:off x="5945188" y="1960563"/>
            <a:ext cx="414337" cy="323850"/>
          </a:xfrm>
          <a:prstGeom prst="bentConnector3">
            <a:avLst>
              <a:gd name="adj1" fmla="val 49810"/>
            </a:avLst>
          </a:prstGeom>
          <a:ln w="28575" cap="flat" cmpd="sng">
            <a:solidFill>
              <a:schemeClr val="tx2"/>
            </a:solidFill>
            <a:prstDash val="solid"/>
            <a:miter/>
            <a:headEnd type="none" w="med" len="med"/>
            <a:tailEnd type="arrow" w="med" len="med"/>
          </a:ln>
        </p:spPr>
      </p:cxnSp>
      <p:cxnSp>
        <p:nvCxnSpPr>
          <p:cNvPr id="53285" name="肘形连接符 207"/>
          <p:cNvCxnSpPr>
            <a:stCxn id="178" idx="3"/>
            <a:endCxn id="188" idx="1"/>
          </p:cNvCxnSpPr>
          <p:nvPr/>
        </p:nvCxnSpPr>
        <p:spPr>
          <a:xfrm flipV="1">
            <a:off x="5945188" y="1887538"/>
            <a:ext cx="414337" cy="73025"/>
          </a:xfrm>
          <a:prstGeom prst="bentConnector3">
            <a:avLst>
              <a:gd name="adj1" fmla="val 49810"/>
            </a:avLst>
          </a:prstGeom>
          <a:ln w="28575" cap="flat" cmpd="sng">
            <a:solidFill>
              <a:schemeClr val="tx2"/>
            </a:solidFill>
            <a:prstDash val="solid"/>
            <a:miter/>
            <a:headEnd type="none" w="med" len="med"/>
            <a:tailEnd type="arrow" w="med" len="med"/>
          </a:ln>
        </p:spPr>
      </p:cxnSp>
      <p:cxnSp>
        <p:nvCxnSpPr>
          <p:cNvPr id="53286" name="肘形连接符 208"/>
          <p:cNvCxnSpPr>
            <a:stCxn id="178" idx="3"/>
            <a:endCxn id="187" idx="1"/>
          </p:cNvCxnSpPr>
          <p:nvPr/>
        </p:nvCxnSpPr>
        <p:spPr>
          <a:xfrm flipV="1">
            <a:off x="5945188" y="1492250"/>
            <a:ext cx="414337" cy="468313"/>
          </a:xfrm>
          <a:prstGeom prst="bentConnector3">
            <a:avLst>
              <a:gd name="adj1" fmla="val 49810"/>
            </a:avLst>
          </a:prstGeom>
          <a:ln w="28575" cap="flat" cmpd="sng">
            <a:solidFill>
              <a:schemeClr val="tx2"/>
            </a:solidFill>
            <a:prstDash val="solid"/>
            <a:miter/>
            <a:headEnd type="none" w="med" len="med"/>
            <a:tailEnd type="arrow" w="med" len="med"/>
          </a:ln>
        </p:spPr>
      </p:cxnSp>
      <p:cxnSp>
        <p:nvCxnSpPr>
          <p:cNvPr id="53287" name="肘形连接符 209"/>
          <p:cNvCxnSpPr>
            <a:stCxn id="177" idx="3"/>
            <a:endCxn id="180" idx="1"/>
          </p:cNvCxnSpPr>
          <p:nvPr/>
        </p:nvCxnSpPr>
        <p:spPr>
          <a:xfrm>
            <a:off x="5945188" y="1095375"/>
            <a:ext cx="414337" cy="0"/>
          </a:xfrm>
          <a:prstGeom prst="straightConnector1">
            <a:avLst/>
          </a:prstGeom>
          <a:ln w="28575" cap="flat" cmpd="sng">
            <a:solidFill>
              <a:schemeClr val="tx2"/>
            </a:solidFill>
            <a:prstDash val="solid"/>
            <a:round/>
            <a:headEnd type="none" w="med" len="med"/>
            <a:tailEnd type="arrow" w="med" len="med"/>
          </a:ln>
        </p:spPr>
      </p:cxnSp>
      <p:cxnSp>
        <p:nvCxnSpPr>
          <p:cNvPr id="53288" name="肘形连接符 212"/>
          <p:cNvCxnSpPr>
            <a:stCxn id="180" idx="3"/>
            <a:endCxn id="196" idx="1"/>
          </p:cNvCxnSpPr>
          <p:nvPr/>
        </p:nvCxnSpPr>
        <p:spPr>
          <a:xfrm>
            <a:off x="8040688" y="1095375"/>
            <a:ext cx="336550" cy="1871663"/>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89" name="肘形连接符 213"/>
          <p:cNvCxnSpPr>
            <a:stCxn id="187" idx="3"/>
            <a:endCxn id="196" idx="1"/>
          </p:cNvCxnSpPr>
          <p:nvPr/>
        </p:nvCxnSpPr>
        <p:spPr>
          <a:xfrm>
            <a:off x="8040688" y="1492250"/>
            <a:ext cx="336550" cy="1474788"/>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0" name="肘形连接符 214"/>
          <p:cNvCxnSpPr>
            <a:stCxn id="188" idx="3"/>
            <a:endCxn id="196" idx="1"/>
          </p:cNvCxnSpPr>
          <p:nvPr/>
        </p:nvCxnSpPr>
        <p:spPr>
          <a:xfrm>
            <a:off x="8040688" y="1887538"/>
            <a:ext cx="336550" cy="1079500"/>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1" name="肘形连接符 215"/>
          <p:cNvCxnSpPr>
            <a:stCxn id="189" idx="3"/>
            <a:endCxn id="196" idx="1"/>
          </p:cNvCxnSpPr>
          <p:nvPr/>
        </p:nvCxnSpPr>
        <p:spPr>
          <a:xfrm>
            <a:off x="8040688" y="2284413"/>
            <a:ext cx="336550" cy="682625"/>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2" name="肘形连接符 216"/>
          <p:cNvCxnSpPr>
            <a:stCxn id="179" idx="3"/>
            <a:endCxn id="196" idx="1"/>
          </p:cNvCxnSpPr>
          <p:nvPr/>
        </p:nvCxnSpPr>
        <p:spPr>
          <a:xfrm>
            <a:off x="8040688" y="2752725"/>
            <a:ext cx="336550" cy="214313"/>
          </a:xfrm>
          <a:prstGeom prst="bentConnector3">
            <a:avLst>
              <a:gd name="adj1" fmla="val 50000"/>
            </a:avLst>
          </a:prstGeom>
          <a:ln w="28575" cap="flat" cmpd="sng">
            <a:solidFill>
              <a:schemeClr val="tx2"/>
            </a:solidFill>
            <a:prstDash val="solid"/>
            <a:miter/>
            <a:headEnd type="none" w="med" len="med"/>
            <a:tailEnd type="arrow" w="med" len="med"/>
          </a:ln>
        </p:spPr>
      </p:cxnSp>
      <p:cxnSp>
        <p:nvCxnSpPr>
          <p:cNvPr id="53293" name="肘形连接符 217"/>
          <p:cNvCxnSpPr>
            <a:stCxn id="192" idx="3"/>
            <a:endCxn id="196" idx="1"/>
          </p:cNvCxnSpPr>
          <p:nvPr/>
        </p:nvCxnSpPr>
        <p:spPr>
          <a:xfrm flipV="1">
            <a:off x="8040688" y="2967038"/>
            <a:ext cx="336550" cy="306387"/>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4" name="肘形连接符 218"/>
          <p:cNvCxnSpPr>
            <a:stCxn id="193" idx="3"/>
            <a:endCxn id="196" idx="1"/>
          </p:cNvCxnSpPr>
          <p:nvPr/>
        </p:nvCxnSpPr>
        <p:spPr>
          <a:xfrm flipV="1">
            <a:off x="8040688" y="2967038"/>
            <a:ext cx="336550" cy="703262"/>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5" name="肘形连接符 219"/>
          <p:cNvCxnSpPr>
            <a:stCxn id="194" idx="3"/>
            <a:endCxn id="196" idx="1"/>
          </p:cNvCxnSpPr>
          <p:nvPr/>
        </p:nvCxnSpPr>
        <p:spPr>
          <a:xfrm flipV="1">
            <a:off x="8040688" y="2967038"/>
            <a:ext cx="336550" cy="1098550"/>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6" name="肘形连接符 220"/>
          <p:cNvCxnSpPr>
            <a:stCxn id="195" idx="3"/>
            <a:endCxn id="196" idx="1"/>
          </p:cNvCxnSpPr>
          <p:nvPr/>
        </p:nvCxnSpPr>
        <p:spPr>
          <a:xfrm flipV="1">
            <a:off x="8040688" y="2967038"/>
            <a:ext cx="336550" cy="1495425"/>
          </a:xfrm>
          <a:prstGeom prst="bentConnector3">
            <a:avLst>
              <a:gd name="adj1" fmla="val 49528"/>
            </a:avLst>
          </a:prstGeom>
          <a:ln w="28575" cap="flat" cmpd="sng">
            <a:solidFill>
              <a:schemeClr val="tx2"/>
            </a:solidFill>
            <a:prstDash val="solid"/>
            <a:miter/>
            <a:headEnd type="none" w="med" len="med"/>
            <a:tailEnd type="arrow" w="med" len="med"/>
          </a:ln>
        </p:spPr>
      </p:cxnSp>
      <p:cxnSp>
        <p:nvCxnSpPr>
          <p:cNvPr id="53297" name="肘形连接符 221"/>
          <p:cNvCxnSpPr>
            <a:stCxn id="191" idx="3"/>
            <a:endCxn id="196" idx="1"/>
          </p:cNvCxnSpPr>
          <p:nvPr/>
        </p:nvCxnSpPr>
        <p:spPr>
          <a:xfrm flipV="1">
            <a:off x="8040688" y="2967038"/>
            <a:ext cx="336550" cy="1890712"/>
          </a:xfrm>
          <a:prstGeom prst="bentConnector3">
            <a:avLst>
              <a:gd name="adj1" fmla="val 49528"/>
            </a:avLst>
          </a:prstGeom>
          <a:ln w="28575" cap="flat" cmpd="sng">
            <a:solidFill>
              <a:schemeClr val="tx2"/>
            </a:solidFill>
            <a:prstDash val="solid"/>
            <a:miter/>
            <a:headEnd type="none" w="med" len="med"/>
            <a:tailEnd type="arrow" w="med" len="med"/>
          </a:ln>
        </p:spPr>
      </p:cxnSp>
      <p:sp>
        <p:nvSpPr>
          <p:cNvPr id="7" name="页脚占位符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3824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实施新税制后扣缴义务的主要变化点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矩形 14"/>
          <p:cNvSpPr/>
          <p:nvPr/>
        </p:nvSpPr>
        <p:spPr>
          <a:xfrm flipV="1">
            <a:off x="1588" y="3508375"/>
            <a:ext cx="3706813" cy="188913"/>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279" name="组合 51"/>
          <p:cNvGrpSpPr/>
          <p:nvPr/>
        </p:nvGrpSpPr>
        <p:grpSpPr>
          <a:xfrm>
            <a:off x="2984500" y="3508375"/>
            <a:ext cx="1338263" cy="1339850"/>
            <a:chOff x="3225639" y="4543565"/>
            <a:chExt cx="1735762" cy="1734334"/>
          </a:xfrm>
        </p:grpSpPr>
        <p:sp>
          <p:nvSpPr>
            <p:cNvPr id="54280" name="椭圆 52"/>
            <p:cNvSpPr/>
            <p:nvPr/>
          </p:nvSpPr>
          <p:spPr>
            <a:xfrm flipV="1">
              <a:off x="3225639" y="4543565"/>
              <a:ext cx="1735762" cy="1734334"/>
            </a:xfrm>
            <a:prstGeom prst="ellipse">
              <a:avLst/>
            </a:prstGeom>
            <a:solidFill>
              <a:schemeClr val="accent1"/>
            </a:solidFill>
            <a:ln w="25400">
              <a:noFill/>
            </a:ln>
          </p:spPr>
          <p:txBody>
            <a:bodyPr rot="10800000" anchor="ctr"/>
            <a:lstStyle/>
            <a:p>
              <a:pPr algn="ct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54" name="椭圆 53"/>
            <p:cNvSpPr/>
            <p:nvPr/>
          </p:nvSpPr>
          <p:spPr>
            <a:xfrm rot="10800000" flipV="1">
              <a:off x="3450074" y="4786043"/>
              <a:ext cx="1284834" cy="1284312"/>
            </a:xfrm>
            <a:prstGeom prst="ellipse">
              <a:avLst/>
            </a:prstGeom>
            <a:solidFill>
              <a:schemeClr val="bg1">
                <a:lumMod val="95000"/>
              </a:schemeClr>
            </a:solidFill>
            <a:ln w="25400" cap="flat" cmpd="sng" algn="ctr">
              <a:noFill/>
              <a:prstDash val="solid"/>
            </a:ln>
            <a:effectLst/>
          </p:spPr>
          <p:txBody>
            <a:bodyPr tIns="36000" anchor="ctr" anchorCtr="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01</a:t>
              </a:r>
              <a:endParaRPr kumimoji="0" lang="zh-CN" altLang="en-US"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55" name="矩形 14"/>
          <p:cNvSpPr/>
          <p:nvPr/>
        </p:nvSpPr>
        <p:spPr>
          <a:xfrm flipV="1">
            <a:off x="5219700" y="3508375"/>
            <a:ext cx="3960813" cy="174625"/>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4283" name="组合 55"/>
          <p:cNvGrpSpPr/>
          <p:nvPr/>
        </p:nvGrpSpPr>
        <p:grpSpPr>
          <a:xfrm>
            <a:off x="4529138" y="3508375"/>
            <a:ext cx="1338262" cy="1339850"/>
            <a:chOff x="5227325" y="4543565"/>
            <a:chExt cx="1735762" cy="1734334"/>
          </a:xfrm>
        </p:grpSpPr>
        <p:sp>
          <p:nvSpPr>
            <p:cNvPr id="54284" name="椭圆 56"/>
            <p:cNvSpPr/>
            <p:nvPr/>
          </p:nvSpPr>
          <p:spPr>
            <a:xfrm flipV="1">
              <a:off x="5227325" y="4543565"/>
              <a:ext cx="1735762" cy="1734334"/>
            </a:xfrm>
            <a:prstGeom prst="ellipse">
              <a:avLst/>
            </a:prstGeom>
            <a:solidFill>
              <a:schemeClr val="accent1"/>
            </a:solidFill>
            <a:ln w="25400">
              <a:noFill/>
            </a:ln>
          </p:spPr>
          <p:txBody>
            <a:bodyPr rot="10800000" anchor="ctr"/>
            <a:lstStyle/>
            <a:p>
              <a:pPr algn="ct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58" name="椭圆 57"/>
            <p:cNvSpPr/>
            <p:nvPr/>
          </p:nvSpPr>
          <p:spPr>
            <a:xfrm rot="10800000" flipV="1">
              <a:off x="5459995" y="4769604"/>
              <a:ext cx="1284835" cy="1284312"/>
            </a:xfrm>
            <a:prstGeom prst="ellipse">
              <a:avLst/>
            </a:prstGeom>
            <a:solidFill>
              <a:schemeClr val="bg1">
                <a:lumMod val="95000"/>
              </a:schemeClr>
            </a:solidFill>
            <a:ln w="25400" cap="flat" cmpd="sng" algn="ctr">
              <a:noFill/>
              <a:prstDash val="solid"/>
            </a:ln>
            <a:effectLst/>
          </p:spPr>
          <p:txBody>
            <a:bodyPr tIns="36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02</a:t>
              </a:r>
              <a:endParaRPr kumimoji="0" lang="zh-CN" altLang="en-US" sz="3100" b="1"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grpSp>
      <p:sp>
        <p:nvSpPr>
          <p:cNvPr id="62" name="矩形 61"/>
          <p:cNvSpPr/>
          <p:nvPr/>
        </p:nvSpPr>
        <p:spPr>
          <a:xfrm>
            <a:off x="468313" y="142557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工资、薪金所得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3" name="矩形 62"/>
          <p:cNvSpPr/>
          <p:nvPr/>
        </p:nvSpPr>
        <p:spPr>
          <a:xfrm>
            <a:off x="2268538" y="1425575"/>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劳务报酬所得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4" name="矩形 63"/>
          <p:cNvSpPr/>
          <p:nvPr/>
        </p:nvSpPr>
        <p:spPr>
          <a:xfrm>
            <a:off x="479425" y="1887538"/>
            <a:ext cx="1655763"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特许权使用费所得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65" name="矩形 64"/>
          <p:cNvSpPr/>
          <p:nvPr/>
        </p:nvSpPr>
        <p:spPr>
          <a:xfrm>
            <a:off x="2271713" y="1887538"/>
            <a:ext cx="165735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稿酬所得所得</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357188" y="1276350"/>
            <a:ext cx="3638550" cy="1150938"/>
          </a:xfrm>
          <a:prstGeom prst="rect">
            <a:avLst/>
          </a:prstGeom>
          <a:noFill/>
          <a:ln w="19050">
            <a:solidFill>
              <a:srgbClr val="005DA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91" name="矩形 66"/>
          <p:cNvSpPr/>
          <p:nvPr/>
        </p:nvSpPr>
        <p:spPr>
          <a:xfrm>
            <a:off x="579438" y="762000"/>
            <a:ext cx="3205162" cy="369888"/>
          </a:xfrm>
          <a:prstGeom prst="rect">
            <a:avLst/>
          </a:prstGeom>
          <a:noFill/>
          <a:ln w="9525">
            <a:noFill/>
          </a:ln>
        </p:spPr>
        <p:txBody>
          <a:bodyPr wrap="none" anchor="t">
            <a:spAutoFit/>
          </a:bodyPr>
          <a:lstStyle/>
          <a:p>
            <a:pPr algn="ctr"/>
            <a:r>
              <a:rPr lang="zh-CN" altLang="en-US" b="1" dirty="0">
                <a:solidFill>
                  <a:srgbClr val="005DA2"/>
                </a:solidFill>
                <a:latin typeface="Calibri" panose="020F0502020204030204" pitchFamily="34" charset="0"/>
                <a:ea typeface="宋体" panose="02010600030101010101" pitchFamily="2" charset="-122"/>
              </a:rPr>
              <a:t>四项劳动性所得实行综合计税</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54292" name="矩形 67"/>
          <p:cNvSpPr/>
          <p:nvPr/>
        </p:nvSpPr>
        <p:spPr>
          <a:xfrm>
            <a:off x="236538" y="2643188"/>
            <a:ext cx="3903662" cy="646112"/>
          </a:xfrm>
          <a:prstGeom prst="rect">
            <a:avLst/>
          </a:prstGeom>
          <a:noFill/>
          <a:ln w="9525">
            <a:noFill/>
          </a:ln>
        </p:spPr>
        <p:txBody>
          <a:bodyPr wrap="none" anchor="t">
            <a:spAutoFit/>
          </a:bodyPr>
          <a:lstStyle/>
          <a:p>
            <a:pPr algn="just"/>
            <a:r>
              <a:rPr lang="zh-CN" altLang="en-US" b="1" dirty="0">
                <a:solidFill>
                  <a:srgbClr val="005DA2"/>
                </a:solidFill>
                <a:latin typeface="Calibri" panose="020F0502020204030204" pitchFamily="34" charset="0"/>
                <a:ea typeface="宋体" panose="02010600030101010101" pitchFamily="2" charset="-122"/>
              </a:rPr>
              <a:t>“累计预扣法”预扣预缴个人所得税</a:t>
            </a:r>
            <a:endParaRPr lang="en-US" altLang="zh-CN" b="1" dirty="0">
              <a:solidFill>
                <a:srgbClr val="005DA2"/>
              </a:solidFill>
              <a:latin typeface="Calibri" panose="020F0502020204030204" pitchFamily="34" charset="0"/>
              <a:ea typeface="宋体" panose="02010600030101010101" pitchFamily="2" charset="-122"/>
            </a:endParaRPr>
          </a:p>
          <a:p>
            <a:pPr algn="just"/>
            <a:r>
              <a:rPr lang="zh-CN" altLang="en-US" b="1" dirty="0">
                <a:solidFill>
                  <a:srgbClr val="005DA2"/>
                </a:solidFill>
                <a:latin typeface="Calibri" panose="020F0502020204030204" pitchFamily="34" charset="0"/>
                <a:ea typeface="宋体" panose="02010600030101010101" pitchFamily="2" charset="-122"/>
              </a:rPr>
              <a:t>并按月办理扣缴申报</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54293" name="矩形 68"/>
          <p:cNvSpPr/>
          <p:nvPr/>
        </p:nvSpPr>
        <p:spPr>
          <a:xfrm>
            <a:off x="5259388" y="762000"/>
            <a:ext cx="3338512" cy="368300"/>
          </a:xfrm>
          <a:prstGeom prst="rect">
            <a:avLst/>
          </a:prstGeom>
          <a:noFill/>
          <a:ln w="9525">
            <a:noFill/>
          </a:ln>
        </p:spPr>
        <p:txBody>
          <a:bodyPr wrap="none" anchor="t">
            <a:spAutoFit/>
          </a:bodyPr>
          <a:lstStyle/>
          <a:p>
            <a:pPr algn="ctr"/>
            <a:r>
              <a:rPr lang="en-US" altLang="zh-CN" b="1" dirty="0">
                <a:solidFill>
                  <a:srgbClr val="005DA2"/>
                </a:solidFill>
                <a:latin typeface="Calibri" panose="020F0502020204030204" pitchFamily="34" charset="0"/>
                <a:ea typeface="宋体" panose="02010600030101010101" pitchFamily="2" charset="-122"/>
              </a:rPr>
              <a:t> </a:t>
            </a:r>
            <a:r>
              <a:rPr lang="zh-CN" altLang="zh-CN" b="1" dirty="0">
                <a:solidFill>
                  <a:srgbClr val="005DA2"/>
                </a:solidFill>
                <a:latin typeface="Calibri" panose="020F0502020204030204" pitchFamily="34" charset="0"/>
                <a:ea typeface="宋体" panose="02010600030101010101" pitchFamily="2" charset="-122"/>
              </a:rPr>
              <a:t>可能需要办理</a:t>
            </a:r>
            <a:r>
              <a:rPr lang="en-US" altLang="zh-CN" b="1" dirty="0">
                <a:solidFill>
                  <a:srgbClr val="005DA2"/>
                </a:solidFill>
                <a:latin typeface="Calibri" panose="020F0502020204030204" pitchFamily="34" charset="0"/>
                <a:ea typeface="宋体" panose="02010600030101010101" pitchFamily="2" charset="-122"/>
              </a:rPr>
              <a:t>5</a:t>
            </a:r>
            <a:r>
              <a:rPr lang="zh-CN" altLang="en-US" b="1" dirty="0">
                <a:solidFill>
                  <a:srgbClr val="005DA2"/>
                </a:solidFill>
                <a:latin typeface="Calibri" panose="020F0502020204030204" pitchFamily="34" charset="0"/>
                <a:ea typeface="宋体" panose="02010600030101010101" pitchFamily="2" charset="-122"/>
              </a:rPr>
              <a:t>项专项附加扣除</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70" name="矩形 69"/>
          <p:cNvSpPr/>
          <p:nvPr/>
        </p:nvSpPr>
        <p:spPr>
          <a:xfrm>
            <a:off x="4681538" y="1425575"/>
            <a:ext cx="1295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子女教育</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2" name="矩形 71"/>
          <p:cNvSpPr/>
          <p:nvPr/>
        </p:nvSpPr>
        <p:spPr>
          <a:xfrm>
            <a:off x="4694238" y="1887538"/>
            <a:ext cx="1295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住房租金</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4" name="矩形 73"/>
          <p:cNvSpPr/>
          <p:nvPr/>
        </p:nvSpPr>
        <p:spPr>
          <a:xfrm>
            <a:off x="4572000" y="1276350"/>
            <a:ext cx="4430713" cy="1150938"/>
          </a:xfrm>
          <a:prstGeom prst="rect">
            <a:avLst/>
          </a:prstGeom>
          <a:noFill/>
          <a:ln w="19050">
            <a:solidFill>
              <a:srgbClr val="005DA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8" name="矩形 77"/>
          <p:cNvSpPr/>
          <p:nvPr/>
        </p:nvSpPr>
        <p:spPr>
          <a:xfrm>
            <a:off x="6121400" y="1419225"/>
            <a:ext cx="1296988"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继续教育</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79" name="矩形 78"/>
          <p:cNvSpPr/>
          <p:nvPr/>
        </p:nvSpPr>
        <p:spPr>
          <a:xfrm>
            <a:off x="6134100" y="1881188"/>
            <a:ext cx="1295400"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赡养老人</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80" name="矩形 79"/>
          <p:cNvSpPr/>
          <p:nvPr/>
        </p:nvSpPr>
        <p:spPr>
          <a:xfrm>
            <a:off x="7561263" y="1419225"/>
            <a:ext cx="1296988"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rPr>
              <a:t>住房贷款利息</a:t>
            </a:r>
            <a:endParaRPr kumimoji="0" lang="en-US" altLang="zh-CN" sz="1200" b="1"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cs typeface="+mn-cs"/>
            </a:endParaRPr>
          </a:p>
        </p:txBody>
      </p:sp>
      <p:sp>
        <p:nvSpPr>
          <p:cNvPr id="54300" name="矩形 81"/>
          <p:cNvSpPr/>
          <p:nvPr/>
        </p:nvSpPr>
        <p:spPr>
          <a:xfrm>
            <a:off x="4603750" y="2528888"/>
            <a:ext cx="4289425" cy="922337"/>
          </a:xfrm>
          <a:prstGeom prst="rect">
            <a:avLst/>
          </a:prstGeom>
          <a:noFill/>
          <a:ln w="9525">
            <a:noFill/>
          </a:ln>
        </p:spPr>
        <p:txBody>
          <a:bodyPr anchor="t">
            <a:spAutoFit/>
          </a:bodyPr>
          <a:lstStyle/>
          <a:p>
            <a:pPr algn="just"/>
            <a:r>
              <a:rPr lang="zh-CN" altLang="en-US" b="1" dirty="0">
                <a:solidFill>
                  <a:srgbClr val="005DA2"/>
                </a:solidFill>
                <a:latin typeface="Calibri" panose="020F0502020204030204" pitchFamily="34" charset="0"/>
                <a:ea typeface="宋体" panose="02010600030101010101" pitchFamily="2" charset="-122"/>
              </a:rPr>
              <a:t>对员工选择将专项扣除信息给任职受雇单位的，单位在发工资预扣税款时进行扣除</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382428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新增的扣缴权利与义务</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02" name="Freeform 5"/>
          <p:cNvSpPr/>
          <p:nvPr/>
        </p:nvSpPr>
        <p:spPr>
          <a:xfrm>
            <a:off x="971550" y="2211388"/>
            <a:ext cx="1479550" cy="1335087"/>
          </a:xfrm>
          <a:custGeom>
            <a:avLst/>
            <a:gdLst/>
            <a:ahLst/>
            <a:cxnLst>
              <a:cxn ang="0">
                <a:pos x="627294148" y="689237297"/>
              </a:cxn>
              <a:cxn ang="0">
                <a:pos x="599297724" y="717521371"/>
              </a:cxn>
              <a:cxn ang="0">
                <a:pos x="559344353" y="727942251"/>
              </a:cxn>
              <a:cxn ang="0">
                <a:pos x="237969401" y="727942251"/>
              </a:cxn>
              <a:cxn ang="0">
                <a:pos x="199765705" y="717521371"/>
              </a:cxn>
              <a:cxn ang="0">
                <a:pos x="171769281" y="688939823"/>
              </a:cxn>
              <a:cxn ang="0">
                <a:pos x="10498866" y="403717512"/>
              </a:cxn>
              <a:cxn ang="0">
                <a:pos x="0" y="364120135"/>
              </a:cxn>
              <a:cxn ang="0">
                <a:pos x="10498866" y="324224739"/>
              </a:cxn>
              <a:cxn ang="0">
                <a:pos x="171186101" y="40192888"/>
              </a:cxn>
              <a:cxn ang="0">
                <a:pos x="199765705" y="11015832"/>
              </a:cxn>
              <a:cxn ang="0">
                <a:pos x="236219320" y="297474"/>
              </a:cxn>
              <a:cxn ang="0">
                <a:pos x="558761173" y="297474"/>
              </a:cxn>
              <a:cxn ang="0">
                <a:pos x="599297724" y="11015832"/>
              </a:cxn>
              <a:cxn ang="0">
                <a:pos x="627294148" y="39299919"/>
              </a:cxn>
              <a:cxn ang="0">
                <a:pos x="787981320" y="323331224"/>
              </a:cxn>
              <a:cxn ang="0">
                <a:pos x="799063362" y="364120135"/>
              </a:cxn>
              <a:cxn ang="0">
                <a:pos x="787689730" y="405205975"/>
              </a:cxn>
              <a:cxn ang="0">
                <a:pos x="627294148" y="689237297"/>
              </a:cxn>
            </a:cxnLst>
            <a:rect l="0" t="0" r="0" b="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a:noFill/>
          </a:ln>
        </p:spPr>
        <p:txBody>
          <a:bodyPr/>
          <a:lstStyle/>
          <a:p>
            <a:endParaRPr lang="zh-CN" altLang="en-US"/>
          </a:p>
        </p:txBody>
      </p:sp>
      <p:sp>
        <p:nvSpPr>
          <p:cNvPr id="55303" name="TextBox 31"/>
          <p:cNvSpPr txBox="1"/>
          <p:nvPr/>
        </p:nvSpPr>
        <p:spPr>
          <a:xfrm>
            <a:off x="1257300" y="2447925"/>
            <a:ext cx="908050" cy="862013"/>
          </a:xfrm>
          <a:prstGeom prst="rect">
            <a:avLst/>
          </a:prstGeom>
          <a:noFill/>
          <a:ln w="9525">
            <a:noFill/>
          </a:ln>
        </p:spPr>
        <p:txBody>
          <a:bodyPr lIns="0" tIns="0" rIns="0" bIns="0" anchor="t">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权利义务</a:t>
            </a:r>
          </a:p>
        </p:txBody>
      </p:sp>
      <p:sp>
        <p:nvSpPr>
          <p:cNvPr id="55304" name="Freeform 5"/>
          <p:cNvSpPr/>
          <p:nvPr/>
        </p:nvSpPr>
        <p:spPr>
          <a:xfrm>
            <a:off x="2651125" y="1335088"/>
            <a:ext cx="547688" cy="3108325"/>
          </a:xfrm>
          <a:custGeom>
            <a:avLst/>
            <a:gdLst/>
            <a:ahLst/>
            <a:cxnLst>
              <a:cxn ang="0">
                <a:pos x="47725977" y="416836558"/>
              </a:cxn>
              <a:cxn ang="0">
                <a:pos x="47725977" y="560611012"/>
              </a:cxn>
              <a:cxn ang="0">
                <a:pos x="56177740" y="620836046"/>
              </a:cxn>
              <a:cxn ang="0">
                <a:pos x="84612866" y="642884807"/>
              </a:cxn>
              <a:cxn ang="0">
                <a:pos x="84612866" y="663430525"/>
              </a:cxn>
              <a:cxn ang="0">
                <a:pos x="46150293" y="638511425"/>
              </a:cxn>
              <a:cxn ang="0">
                <a:pos x="33878614" y="548948660"/>
              </a:cxn>
              <a:cxn ang="0">
                <a:pos x="33878614" y="422713411"/>
              </a:cxn>
              <a:cxn ang="0">
                <a:pos x="27695026" y="365449427"/>
              </a:cxn>
              <a:cxn ang="0">
                <a:pos x="0" y="340530327"/>
              </a:cxn>
              <a:cxn ang="0">
                <a:pos x="0" y="322900411"/>
              </a:cxn>
              <a:cxn ang="0">
                <a:pos x="26907030" y="299347967"/>
              </a:cxn>
              <a:cxn ang="0">
                <a:pos x="33878614" y="240717541"/>
              </a:cxn>
              <a:cxn ang="0">
                <a:pos x="33878614" y="114482132"/>
              </a:cxn>
              <a:cxn ang="0">
                <a:pos x="46150293" y="24919106"/>
              </a:cxn>
              <a:cxn ang="0">
                <a:pos x="84612866" y="0"/>
              </a:cxn>
              <a:cxn ang="0">
                <a:pos x="84612866" y="20545724"/>
              </a:cxn>
              <a:cxn ang="0">
                <a:pos x="56177740" y="41091448"/>
              </a:cxn>
              <a:cxn ang="0">
                <a:pos x="47725977" y="102682938"/>
              </a:cxn>
              <a:cxn ang="0">
                <a:pos x="47725977" y="246594180"/>
              </a:cxn>
              <a:cxn ang="0">
                <a:pos x="13847513" y="331419221"/>
              </a:cxn>
              <a:cxn ang="0">
                <a:pos x="13847513" y="332740414"/>
              </a:cxn>
              <a:cxn ang="0">
                <a:pos x="47725977" y="416836558"/>
              </a:cxn>
            </a:cxnLst>
            <a:rect l="0" t="0" r="0" b="0"/>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w="9525">
            <a:noFill/>
          </a:ln>
        </p:spPr>
        <p:txBody>
          <a:bodyPr/>
          <a:lstStyle/>
          <a:p>
            <a:endParaRPr lang="zh-CN" altLang="en-US"/>
          </a:p>
        </p:txBody>
      </p:sp>
      <p:sp>
        <p:nvSpPr>
          <p:cNvPr id="33" name="圆角矩形 32"/>
          <p:cNvSpPr/>
          <p:nvPr/>
        </p:nvSpPr>
        <p:spPr>
          <a:xfrm>
            <a:off x="3482975" y="947738"/>
            <a:ext cx="4479925" cy="452438"/>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8" name="TextBox 37"/>
          <p:cNvSpPr txBox="1"/>
          <p:nvPr/>
        </p:nvSpPr>
        <p:spPr>
          <a:xfrm>
            <a:off x="3708400" y="958850"/>
            <a:ext cx="4081463" cy="442913"/>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居民个人向扣缴义务人提供专项附加扣除信息的，扣缴义务人按月预扣预缴税款时应当按照规定予以扣除，不得拒绝。</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5" name="圆角矩形 34"/>
          <p:cNvSpPr/>
          <p:nvPr/>
        </p:nvSpPr>
        <p:spPr>
          <a:xfrm>
            <a:off x="3482975" y="1495425"/>
            <a:ext cx="4479925" cy="452438"/>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39" name="TextBox 38"/>
          <p:cNvSpPr txBox="1"/>
          <p:nvPr/>
        </p:nvSpPr>
        <p:spPr>
          <a:xfrm>
            <a:off x="3708400" y="1492250"/>
            <a:ext cx="4060825" cy="442913"/>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扣缴义务</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人应当</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按照规定妥善保存</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备查</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扣除资料</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应当</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依法对纳税人报送的相关涉税信息和资料保密。</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6" name="圆角矩形 35"/>
          <p:cNvSpPr/>
          <p:nvPr/>
        </p:nvSpPr>
        <p:spPr>
          <a:xfrm>
            <a:off x="3482975" y="2590800"/>
            <a:ext cx="4479925" cy="452438"/>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0" name="TextBox 39"/>
          <p:cNvSpPr txBox="1"/>
          <p:nvPr/>
        </p:nvSpPr>
        <p:spPr>
          <a:xfrm>
            <a:off x="3708400" y="2605088"/>
            <a:ext cx="4103688" cy="203200"/>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7" name="圆角矩形 36"/>
          <p:cNvSpPr/>
          <p:nvPr/>
        </p:nvSpPr>
        <p:spPr>
          <a:xfrm>
            <a:off x="3482975" y="2043113"/>
            <a:ext cx="4479925" cy="452438"/>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55312" name="TextBox 40"/>
          <p:cNvSpPr txBox="1"/>
          <p:nvPr/>
        </p:nvSpPr>
        <p:spPr>
          <a:xfrm>
            <a:off x="3708400" y="2098675"/>
            <a:ext cx="4154488" cy="333375"/>
          </a:xfrm>
          <a:prstGeom prst="rect">
            <a:avLst/>
          </a:prstGeom>
          <a:noFill/>
          <a:ln w="9525">
            <a:noFill/>
          </a:ln>
        </p:spPr>
        <p:txBody>
          <a:bodyPr lIns="0" tIns="0" rIns="0" bIns="0" anchor="t">
            <a:spAutoFit/>
          </a:bodyPr>
          <a:lstStyle/>
          <a:p>
            <a:pPr algn="just">
              <a:lnSpc>
                <a:spcPts val="1300"/>
              </a:lnSpc>
            </a:pPr>
            <a:r>
              <a:rPr lang="zh-CN" altLang="zh-CN" sz="1200" dirty="0">
                <a:solidFill>
                  <a:srgbClr val="595959"/>
                </a:solidFill>
                <a:latin typeface="微软雅黑" panose="020B0503020204020204" pitchFamily="34" charset="-122"/>
                <a:ea typeface="微软雅黑" panose="020B0503020204020204" pitchFamily="34" charset="-122"/>
              </a:rPr>
              <a:t>不得擅自更改信息。纳税人对真实性、准确性、完整性负责，发现不符的，可以要求修改，拒绝修改，应当报告税务机关。</a:t>
            </a:r>
          </a:p>
        </p:txBody>
      </p:sp>
      <p:sp>
        <p:nvSpPr>
          <p:cNvPr id="42" name="圆角矩形 41"/>
          <p:cNvSpPr/>
          <p:nvPr/>
        </p:nvSpPr>
        <p:spPr>
          <a:xfrm>
            <a:off x="3482975" y="3138488"/>
            <a:ext cx="4479925" cy="452438"/>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3" name="TextBox 42"/>
          <p:cNvSpPr txBox="1"/>
          <p:nvPr/>
        </p:nvSpPr>
        <p:spPr>
          <a:xfrm>
            <a:off x="3708400" y="3130550"/>
            <a:ext cx="4160838" cy="444500"/>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纳税人取得除工资薪金所得以外的其他所得，扣缴义务人应当在代扣税款后，</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及时提供</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其个人所得和已扣缴税款等信息。</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4" name="圆角矩形 43"/>
          <p:cNvSpPr/>
          <p:nvPr/>
        </p:nvSpPr>
        <p:spPr>
          <a:xfrm>
            <a:off x="3482975" y="3686175"/>
            <a:ext cx="4479925" cy="450850"/>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6" name="TextBox 45"/>
          <p:cNvSpPr txBox="1"/>
          <p:nvPr/>
        </p:nvSpPr>
        <p:spPr>
          <a:xfrm>
            <a:off x="3708400" y="3724275"/>
            <a:ext cx="4176713" cy="442913"/>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扣缴义务人依法履行代扣代缴义务，纳税人不得拒绝。纳税人拒绝的，扣缴义务人应当及时报告税务机关。</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5" name="圆角矩形 44"/>
          <p:cNvSpPr/>
          <p:nvPr/>
        </p:nvSpPr>
        <p:spPr>
          <a:xfrm>
            <a:off x="3482975" y="4233863"/>
            <a:ext cx="4479925" cy="450850"/>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47" name="TextBox 46"/>
          <p:cNvSpPr txBox="1"/>
          <p:nvPr/>
        </p:nvSpPr>
        <p:spPr>
          <a:xfrm>
            <a:off x="3708400" y="4227513"/>
            <a:ext cx="4297363" cy="442913"/>
          </a:xfrm>
          <a:prstGeom prst="rect">
            <a:avLst/>
          </a:prstGeom>
          <a:noFill/>
        </p:spPr>
        <p:txBody>
          <a:bodyPr lIns="0" tIns="0" rIns="0" bIns="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未</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按照</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规定报送资料信息、虚报</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虚扣</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专项扣除</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、应扣未扣税款、不缴或少缴已扣税款、借用或冒用他人身份等</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行为</a:t>
            </a:r>
            <a:r>
              <a:rPr kumimoji="0" lang="zh-CN" altLang="en-US"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，依法</a:t>
            </a:r>
            <a:r>
              <a:rPr kumimoji="0" lang="zh-CN" altLang="zh-CN" sz="1200" b="0" i="0" u="none" strike="noStrike" kern="120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处理</a:t>
            </a:r>
            <a:r>
              <a:rPr kumimoji="0" lang="zh-CN" altLang="zh-CN" sz="1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55319" name="TextBox 59"/>
          <p:cNvSpPr txBox="1"/>
          <p:nvPr/>
        </p:nvSpPr>
        <p:spPr>
          <a:xfrm>
            <a:off x="3708400" y="2649538"/>
            <a:ext cx="4154488" cy="333375"/>
          </a:xfrm>
          <a:prstGeom prst="rect">
            <a:avLst/>
          </a:prstGeom>
          <a:noFill/>
          <a:ln w="9525">
            <a:noFill/>
          </a:ln>
        </p:spPr>
        <p:txBody>
          <a:bodyPr lIns="0" tIns="0" rIns="0" bIns="0" anchor="t">
            <a:spAutoFit/>
          </a:bodyPr>
          <a:lstStyle/>
          <a:p>
            <a:pPr algn="just">
              <a:lnSpc>
                <a:spcPts val="1300"/>
              </a:lnSpc>
            </a:pPr>
            <a:r>
              <a:rPr lang="zh-CN" altLang="en-US" sz="1200" dirty="0">
                <a:solidFill>
                  <a:srgbClr val="595959"/>
                </a:solidFill>
                <a:latin typeface="微软雅黑" panose="020B0503020204020204" pitchFamily="34" charset="-122"/>
                <a:ea typeface="微软雅黑" panose="020B0503020204020204" pitchFamily="34" charset="-122"/>
              </a:rPr>
              <a:t>纳税人取得工资薪金所得，扣缴义务人应当于年度终了后两个月内，向纳税人提供其个人所得和已扣缴税款等信息。</a:t>
            </a:r>
          </a:p>
        </p:txBody>
      </p:sp>
      <p:sp>
        <p:nvSpPr>
          <p:cNvPr id="7" name="页脚占位符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扣缴登记</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6326"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6327"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扣缴登记</a:t>
            </a:r>
          </a:p>
        </p:txBody>
      </p:sp>
      <p:sp>
        <p:nvSpPr>
          <p:cNvPr id="11" name="圆角矩形 10"/>
          <p:cNvSpPr/>
          <p:nvPr/>
        </p:nvSpPr>
        <p:spPr>
          <a:xfrm>
            <a:off x="720725" y="1866900"/>
            <a:ext cx="7739063" cy="142557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29" name="TextBox 11"/>
          <p:cNvSpPr txBox="1"/>
          <p:nvPr/>
        </p:nvSpPr>
        <p:spPr>
          <a:xfrm>
            <a:off x="971550" y="2139950"/>
            <a:ext cx="7226300" cy="293688"/>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法定扣缴义务人，是指向个人支付所得的单位和个人。</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82245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43888" y="3076575"/>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人员信息采集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7350"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7351"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人员信息采集</a:t>
            </a:r>
          </a:p>
        </p:txBody>
      </p:sp>
      <p:sp>
        <p:nvSpPr>
          <p:cNvPr id="11" name="圆角矩形 10"/>
          <p:cNvSpPr/>
          <p:nvPr/>
        </p:nvSpPr>
        <p:spPr>
          <a:xfrm>
            <a:off x="720725" y="1419225"/>
            <a:ext cx="7739063" cy="33845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7353" name="TextBox 11"/>
          <p:cNvSpPr txBox="1"/>
          <p:nvPr/>
        </p:nvSpPr>
        <p:spPr>
          <a:xfrm>
            <a:off x="971550" y="1492250"/>
            <a:ext cx="7226300" cy="2359025"/>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扣缴义务人应在办理扣缴申报时，向主管税务机关报送其支付所得的所有个人的有关信息、支付所得数额、扣除事项和数额、扣缴税款的具体数额和总额以及其他相关涉税信息资料。</a:t>
            </a: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dirty="0">
                <a:latin typeface="Calibri" panose="020F0502020204030204" pitchFamily="34" charset="0"/>
                <a:ea typeface="宋体" panose="02010600030101010101" pitchFamily="2" charset="-122"/>
              </a:rPr>
              <a:t>新员工入职：扣缴单位采集人员信息</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“报送”</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“反馈”</a:t>
            </a:r>
          </a:p>
          <a:p>
            <a:pPr indent="457200" algn="just">
              <a:lnSpc>
                <a:spcPct val="120000"/>
              </a:lnSpc>
            </a:pPr>
            <a:endParaRPr lang="zh-CN" altLang="zh-CN" sz="1600" b="1" dirty="0">
              <a:latin typeface="Calibri" panose="020F0502020204030204" pitchFamily="34" charset="0"/>
              <a:ea typeface="宋体" panose="02010600030101010101" pitchFamily="2" charset="-122"/>
            </a:endParaRPr>
          </a:p>
          <a:p>
            <a:pPr indent="457200" algn="just">
              <a:lnSpc>
                <a:spcPct val="120000"/>
              </a:lnSpc>
            </a:pPr>
            <a:r>
              <a:rPr lang="zh-CN" altLang="zh-CN" sz="1600" b="1" dirty="0">
                <a:latin typeface="Calibri" panose="020F0502020204030204" pitchFamily="34" charset="0"/>
                <a:ea typeface="宋体" panose="02010600030101010101" pitchFamily="2" charset="-122"/>
              </a:rPr>
              <a:t>需重点关注的是</a:t>
            </a:r>
            <a:r>
              <a:rPr lang="zh-CN" altLang="zh-CN" sz="1600" dirty="0">
                <a:latin typeface="Calibri" panose="020F0502020204030204" pitchFamily="34" charset="0"/>
                <a:ea typeface="宋体" panose="02010600030101010101" pitchFamily="2" charset="-122"/>
              </a:rPr>
              <a:t>，提示“验证</a:t>
            </a:r>
            <a:r>
              <a:rPr lang="zh-CN" altLang="en-US" sz="1600" dirty="0">
                <a:latin typeface="Calibri" panose="020F0502020204030204" pitchFamily="34" charset="0"/>
                <a:ea typeface="宋体" panose="02010600030101010101" pitchFamily="2" charset="-122"/>
              </a:rPr>
              <a:t>不</a:t>
            </a:r>
            <a:r>
              <a:rPr lang="zh-CN" altLang="zh-CN" sz="1600" dirty="0">
                <a:latin typeface="Calibri" panose="020F0502020204030204" pitchFamily="34" charset="0"/>
                <a:ea typeface="宋体" panose="02010600030101010101" pitchFamily="2" charset="-122"/>
              </a:rPr>
              <a:t>通过”</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有误</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单位核实、修正</a:t>
            </a:r>
          </a:p>
          <a:p>
            <a:pPr indent="457200" algn="just">
              <a:lnSpc>
                <a:spcPct val="120000"/>
              </a:lnSpc>
            </a:pPr>
            <a:r>
              <a:rPr lang="zh-CN" altLang="en-US" sz="1600" dirty="0">
                <a:latin typeface="Calibri" panose="020F0502020204030204" pitchFamily="34" charset="0"/>
                <a:ea typeface="宋体" panose="02010600030101010101" pitchFamily="2" charset="-122"/>
              </a:rPr>
              <a:t>                                                                            </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无误</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通知本人至办税服务厅</a:t>
            </a:r>
            <a:endParaRPr lang="en-US" altLang="zh-CN" sz="1600" dirty="0">
              <a:latin typeface="Calibri" panose="020F0502020204030204" pitchFamily="34" charset="0"/>
              <a:ea typeface="宋体" panose="02010600030101010101" pitchFamily="2" charset="-122"/>
            </a:endParaRPr>
          </a:p>
        </p:txBody>
      </p:sp>
      <p:sp>
        <p:nvSpPr>
          <p:cNvPr id="14" name="矩形 93"/>
          <p:cNvSpPr/>
          <p:nvPr/>
        </p:nvSpPr>
        <p:spPr>
          <a:xfrm>
            <a:off x="684213" y="13477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93"/>
          <p:cNvSpPr/>
          <p:nvPr/>
        </p:nvSpPr>
        <p:spPr>
          <a:xfrm rot="10800000">
            <a:off x="8239125" y="4560888"/>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2571750"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主要内容</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270" name="Shape 3883"/>
          <p:cNvSpPr/>
          <p:nvPr/>
        </p:nvSpPr>
        <p:spPr>
          <a:xfrm>
            <a:off x="968375" y="1131888"/>
            <a:ext cx="2736850" cy="450850"/>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11271" name="Text Placeholder 5"/>
          <p:cNvSpPr txBox="1"/>
          <p:nvPr/>
        </p:nvSpPr>
        <p:spPr>
          <a:xfrm>
            <a:off x="801688" y="1203325"/>
            <a:ext cx="3025775" cy="306388"/>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01</a:t>
            </a:r>
            <a:r>
              <a:rPr lang="zh-CN" altLang="en-US" sz="1400" b="1" dirty="0">
                <a:solidFill>
                  <a:srgbClr val="FCFCFC"/>
                </a:solidFill>
                <a:latin typeface="微软雅黑" panose="020B0503020204020204" pitchFamily="34" charset="-122"/>
                <a:ea typeface="微软雅黑" panose="020B0503020204020204" pitchFamily="34" charset="-122"/>
              </a:rPr>
              <a:t> 专项附加扣除政策的总体情况</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sp>
        <p:nvSpPr>
          <p:cNvPr id="11272" name="Shape 3883"/>
          <p:cNvSpPr/>
          <p:nvPr/>
        </p:nvSpPr>
        <p:spPr>
          <a:xfrm>
            <a:off x="3008313" y="2208213"/>
            <a:ext cx="2738437" cy="450850"/>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11273" name="Text Placeholder 5"/>
          <p:cNvSpPr txBox="1"/>
          <p:nvPr/>
        </p:nvSpPr>
        <p:spPr>
          <a:xfrm>
            <a:off x="2843213" y="2279650"/>
            <a:ext cx="3025775" cy="306388"/>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02</a:t>
            </a:r>
            <a:r>
              <a:rPr lang="zh-CN" altLang="en-US" sz="1400" b="1" dirty="0">
                <a:solidFill>
                  <a:srgbClr val="FCFCFC"/>
                </a:solidFill>
                <a:latin typeface="微软雅黑" panose="020B0503020204020204" pitchFamily="34" charset="-122"/>
                <a:ea typeface="微软雅黑" panose="020B0503020204020204" pitchFamily="34" charset="-122"/>
              </a:rPr>
              <a:t> 专项附加扣除政策的条件标准</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sp>
        <p:nvSpPr>
          <p:cNvPr id="11274" name="Shape 3883"/>
          <p:cNvSpPr/>
          <p:nvPr/>
        </p:nvSpPr>
        <p:spPr>
          <a:xfrm>
            <a:off x="5389563" y="3213100"/>
            <a:ext cx="2736850" cy="450850"/>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11275" name="Text Placeholder 5"/>
          <p:cNvSpPr txBox="1"/>
          <p:nvPr/>
        </p:nvSpPr>
        <p:spPr>
          <a:xfrm>
            <a:off x="5222875" y="3284538"/>
            <a:ext cx="3025775" cy="306387"/>
          </a:xfrm>
          <a:prstGeom prst="rect">
            <a:avLst/>
          </a:prstGeom>
          <a:noFill/>
          <a:ln w="9525">
            <a:noFill/>
          </a:ln>
        </p:spPr>
        <p:txBody>
          <a:bodyPr anchor="ctr"/>
          <a:lstStyle/>
          <a:p>
            <a:pPr algn="ctr">
              <a:spcBef>
                <a:spcPct val="20000"/>
              </a:spcBef>
              <a:buFont typeface="Arial" panose="020B0604020202020204" pitchFamily="34" charset="0"/>
              <a:buNone/>
            </a:pPr>
            <a:r>
              <a:rPr lang="en-US" altLang="zh-CN" sz="1400" b="1" dirty="0">
                <a:solidFill>
                  <a:srgbClr val="FCFCFC"/>
                </a:solidFill>
                <a:latin typeface="微软雅黑" panose="020B0503020204020204" pitchFamily="34" charset="-122"/>
                <a:ea typeface="微软雅黑" panose="020B0503020204020204" pitchFamily="34" charset="-122"/>
              </a:rPr>
              <a:t>03</a:t>
            </a:r>
            <a:r>
              <a:rPr lang="zh-CN" altLang="en-US" sz="1400" b="1" dirty="0">
                <a:solidFill>
                  <a:srgbClr val="FCFCFC"/>
                </a:solidFill>
                <a:latin typeface="微软雅黑" panose="020B0503020204020204" pitchFamily="34" charset="-122"/>
                <a:ea typeface="微软雅黑" panose="020B0503020204020204" pitchFamily="34" charset="-122"/>
              </a:rPr>
              <a:t> 专项附加扣除政策的操作方法</a:t>
            </a:r>
            <a:endParaRPr lang="en-US" altLang="zh-CN" sz="1400" b="1" dirty="0">
              <a:solidFill>
                <a:srgbClr val="FCFCFC"/>
              </a:solidFill>
              <a:latin typeface="微软雅黑" panose="020B0503020204020204" pitchFamily="34" charset="-122"/>
              <a:ea typeface="微软雅黑" panose="020B0503020204020204" pitchFamily="34" charset="-122"/>
            </a:endParaRPr>
          </a:p>
        </p:txBody>
      </p:sp>
      <p:sp>
        <p:nvSpPr>
          <p:cNvPr id="7" name="页脚占位符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p:nvPr/>
        </p:nvPicPr>
        <p:blipFill>
          <a:blip r:embed="rId3" cstate="print"/>
          <a:stretch>
            <a:fillRect/>
          </a:stretch>
        </p:blipFill>
        <p:spPr>
          <a:xfrm>
            <a:off x="857250" y="898525"/>
            <a:ext cx="7850188" cy="4292600"/>
          </a:xfrm>
          <a:prstGeom prst="rect">
            <a:avLst/>
          </a:prstGeom>
          <a:effectLst>
            <a:outerShdw blurRad="50800" dist="38100" dir="2700000" algn="tl" rotWithShape="0">
              <a:prstClr val="black">
                <a:alpha val="40000"/>
              </a:prstClr>
            </a:outerShdw>
          </a:effectLst>
        </p:spPr>
      </p:pic>
      <p:pic>
        <p:nvPicPr>
          <p:cNvPr id="58370" name="Picture 2"/>
          <p:cNvPicPr>
            <a:picLocks noChangeAspect="1"/>
          </p:cNvPicPr>
          <p:nvPr/>
        </p:nvPicPr>
        <p:blipFill>
          <a:blip r:embed="rId4" cstate="print"/>
          <a:stretch>
            <a:fillRect/>
          </a:stretch>
        </p:blipFill>
        <p:spPr>
          <a:xfrm>
            <a:off x="4979988" y="3940175"/>
            <a:ext cx="365125" cy="238125"/>
          </a:xfrm>
          <a:prstGeom prst="rect">
            <a:avLst/>
          </a:prstGeom>
          <a:noFill/>
          <a:ln w="9525">
            <a:noFill/>
          </a:ln>
        </p:spPr>
      </p:pic>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人员信息采集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8376" name="Shape 1794"/>
          <p:cNvSpPr/>
          <p:nvPr/>
        </p:nvSpPr>
        <p:spPr>
          <a:xfrm>
            <a:off x="792163" y="823913"/>
            <a:ext cx="2284412"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8377" name="Text Placeholder 3"/>
          <p:cNvSpPr txBox="1"/>
          <p:nvPr/>
        </p:nvSpPr>
        <p:spPr>
          <a:xfrm>
            <a:off x="561975" y="89852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人员信息采集</a:t>
            </a:r>
          </a:p>
        </p:txBody>
      </p:sp>
      <p:sp>
        <p:nvSpPr>
          <p:cNvPr id="12" name="矩形 11"/>
          <p:cNvSpPr/>
          <p:nvPr/>
        </p:nvSpPr>
        <p:spPr>
          <a:xfrm>
            <a:off x="4895850" y="3940175"/>
            <a:ext cx="612775" cy="233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专项附加扣除信息采集</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59398" name="Shape 1794"/>
          <p:cNvSpPr/>
          <p:nvPr/>
        </p:nvSpPr>
        <p:spPr>
          <a:xfrm>
            <a:off x="684213" y="1673225"/>
            <a:ext cx="4167187"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9399" name="Text Placeholder 3"/>
          <p:cNvSpPr txBox="1"/>
          <p:nvPr/>
        </p:nvSpPr>
        <p:spPr>
          <a:xfrm>
            <a:off x="323850" y="1739900"/>
            <a:ext cx="4951413" cy="307975"/>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纸质模板</a:t>
            </a:r>
          </a:p>
        </p:txBody>
      </p:sp>
      <p:sp>
        <p:nvSpPr>
          <p:cNvPr id="59400" name="Shape 1794"/>
          <p:cNvSpPr/>
          <p:nvPr/>
        </p:nvSpPr>
        <p:spPr>
          <a:xfrm>
            <a:off x="684213" y="2249488"/>
            <a:ext cx="4167187"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9401" name="Shape 1794"/>
          <p:cNvSpPr/>
          <p:nvPr/>
        </p:nvSpPr>
        <p:spPr>
          <a:xfrm>
            <a:off x="684213" y="2825750"/>
            <a:ext cx="4167187"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9402" name="Text Placeholder 3"/>
          <p:cNvSpPr txBox="1"/>
          <p:nvPr/>
        </p:nvSpPr>
        <p:spPr>
          <a:xfrm>
            <a:off x="323850" y="2901950"/>
            <a:ext cx="495141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—APP</a:t>
            </a:r>
            <a:r>
              <a:rPr lang="zh-CN" altLang="en-US" sz="1400" b="1" dirty="0">
                <a:solidFill>
                  <a:schemeClr val="bg1"/>
                </a:solidFill>
                <a:latin typeface="微软雅黑" panose="020B0503020204020204" pitchFamily="34" charset="-122"/>
                <a:ea typeface="微软雅黑" panose="020B0503020204020204" pitchFamily="34" charset="-122"/>
              </a:rPr>
              <a:t>端</a:t>
            </a:r>
          </a:p>
        </p:txBody>
      </p:sp>
      <p:sp>
        <p:nvSpPr>
          <p:cNvPr id="59403" name="Shape 1794"/>
          <p:cNvSpPr/>
          <p:nvPr/>
        </p:nvSpPr>
        <p:spPr>
          <a:xfrm>
            <a:off x="684213" y="3402013"/>
            <a:ext cx="4167187"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59404" name="Text Placeholder 3"/>
          <p:cNvSpPr txBox="1"/>
          <p:nvPr/>
        </p:nvSpPr>
        <p:spPr>
          <a:xfrm>
            <a:off x="323850" y="3468688"/>
            <a:ext cx="4951413"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远程办税端</a:t>
            </a:r>
            <a:r>
              <a:rPr lang="en-US" altLang="zh-CN" sz="1400" b="1" dirty="0">
                <a:solidFill>
                  <a:schemeClr val="bg1"/>
                </a:solidFill>
                <a:latin typeface="微软雅黑" panose="020B0503020204020204" pitchFamily="34" charset="-122"/>
                <a:ea typeface="微软雅黑" panose="020B0503020204020204" pitchFamily="34" charset="-122"/>
              </a:rPr>
              <a:t>—WEB</a:t>
            </a:r>
            <a:r>
              <a:rPr lang="zh-CN" altLang="en-US" sz="1400" b="1" dirty="0">
                <a:solidFill>
                  <a:schemeClr val="bg1"/>
                </a:solidFill>
                <a:latin typeface="微软雅黑" panose="020B0503020204020204" pitchFamily="34" charset="-122"/>
                <a:ea typeface="微软雅黑" panose="020B0503020204020204" pitchFamily="34" charset="-122"/>
              </a:rPr>
              <a:t>端</a:t>
            </a:r>
          </a:p>
        </p:txBody>
      </p:sp>
      <p:sp>
        <p:nvSpPr>
          <p:cNvPr id="59405" name="Text Placeholder 3"/>
          <p:cNvSpPr txBox="1"/>
          <p:nvPr/>
        </p:nvSpPr>
        <p:spPr>
          <a:xfrm>
            <a:off x="323850" y="2312988"/>
            <a:ext cx="4951413"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电子模板</a:t>
            </a:r>
          </a:p>
        </p:txBody>
      </p:sp>
      <p:sp>
        <p:nvSpPr>
          <p:cNvPr id="24" name="椭圆 4"/>
          <p:cNvSpPr/>
          <p:nvPr/>
        </p:nvSpPr>
        <p:spPr>
          <a:xfrm>
            <a:off x="6149975" y="1630363"/>
            <a:ext cx="2238375" cy="2236788"/>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椭圆 24"/>
          <p:cNvSpPr/>
          <p:nvPr/>
        </p:nvSpPr>
        <p:spPr>
          <a:xfrm>
            <a:off x="6334125" y="1812925"/>
            <a:ext cx="1871663" cy="18716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9408" name="Shape 340"/>
          <p:cNvSpPr/>
          <p:nvPr/>
        </p:nvSpPr>
        <p:spPr>
          <a:xfrm>
            <a:off x="6627813" y="2339975"/>
            <a:ext cx="1400175" cy="711200"/>
          </a:xfrm>
          <a:prstGeom prst="rect">
            <a:avLst/>
          </a:prstGeom>
          <a:noFill/>
          <a:ln w="12700">
            <a:noFill/>
          </a:ln>
        </p:spPr>
        <p:txBody>
          <a:bodyPr lIns="0" tIns="0" rIns="0" bIns="0" anchor="ctr"/>
          <a:lstStyle/>
          <a:p>
            <a:pPr algn="ctr"/>
            <a:r>
              <a:rPr lang="zh-CN" altLang="en-US" sz="2000" b="1" dirty="0">
                <a:solidFill>
                  <a:schemeClr val="bg1"/>
                </a:solidFill>
                <a:latin typeface="微软雅黑" panose="020B0503020204020204" pitchFamily="34" charset="-122"/>
                <a:ea typeface="微软雅黑" panose="020B0503020204020204" pitchFamily="34" charset="-122"/>
                <a:sym typeface="STIXGeneral-Bold"/>
              </a:rPr>
              <a:t>个人所得税扣缴客户端</a:t>
            </a:r>
            <a:endParaRPr lang="id-ID" altLang="zh-CN" sz="2000" b="1" dirty="0">
              <a:solidFill>
                <a:schemeClr val="bg1"/>
              </a:solidFill>
              <a:latin typeface="微软雅黑" panose="020B0503020204020204" pitchFamily="34" charset="-122"/>
              <a:ea typeface="微软雅黑" panose="020B0503020204020204" pitchFamily="34" charset="-122"/>
              <a:sym typeface="STIXGeneral-Bold"/>
            </a:endParaRPr>
          </a:p>
        </p:txBody>
      </p:sp>
      <p:sp>
        <p:nvSpPr>
          <p:cNvPr id="59409" name="矩形 26"/>
          <p:cNvSpPr/>
          <p:nvPr/>
        </p:nvSpPr>
        <p:spPr>
          <a:xfrm>
            <a:off x="1331913" y="844550"/>
            <a:ext cx="6696075" cy="647700"/>
          </a:xfrm>
          <a:prstGeom prst="rect">
            <a:avLst/>
          </a:prstGeom>
          <a:noFill/>
          <a:ln w="9525">
            <a:noFill/>
          </a:ln>
        </p:spPr>
        <p:txBody>
          <a:bodyPr anchor="t">
            <a:spAutoFit/>
          </a:bodyPr>
          <a:lstStyle/>
          <a:p>
            <a:pPr algn="just"/>
            <a:r>
              <a:rPr lang="zh-CN" altLang="en-US" b="1" dirty="0">
                <a:solidFill>
                  <a:srgbClr val="005DA2"/>
                </a:solidFill>
                <a:latin typeface="Calibri" panose="020F0502020204030204" pitchFamily="34" charset="0"/>
                <a:ea typeface="宋体" panose="02010600030101010101" pitchFamily="2" charset="-122"/>
              </a:rPr>
              <a:t>对员工报送的专项附加扣除信息，单位应当接收并在发放工资预扣税款时按照规定如实扣除</a:t>
            </a:r>
            <a:endParaRPr lang="zh-CN" altLang="zh-CN" b="1" dirty="0">
              <a:solidFill>
                <a:srgbClr val="005DA2"/>
              </a:solidFill>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299075"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需要代扣代缴税款的所得项目</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09613" y="1454150"/>
            <a:ext cx="7591425" cy="30432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67957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105775" y="4284663"/>
            <a:ext cx="288925"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425"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60426"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需要代扣代缴税款的所得项目</a:t>
            </a:r>
          </a:p>
        </p:txBody>
      </p:sp>
      <p:sp>
        <p:nvSpPr>
          <p:cNvPr id="60427" name="TextBox 32"/>
          <p:cNvSpPr txBox="1"/>
          <p:nvPr/>
        </p:nvSpPr>
        <p:spPr>
          <a:xfrm>
            <a:off x="971550" y="1917700"/>
            <a:ext cx="7226300" cy="2654300"/>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扣缴义务人应代扣代缴的应税所得项目包括：</a:t>
            </a:r>
          </a:p>
          <a:p>
            <a:pPr indent="457200" algn="just">
              <a:lnSpc>
                <a:spcPct val="120000"/>
              </a:lnSpc>
            </a:pPr>
            <a:r>
              <a:rPr lang="zh-CN" altLang="en-US" sz="1600" dirty="0">
                <a:latin typeface="Calibri" panose="020F0502020204030204" pitchFamily="34" charset="0"/>
                <a:ea typeface="宋体" panose="02010600030101010101" pitchFamily="2" charset="-122"/>
              </a:rPr>
              <a:t>①工资、薪金所得；</a:t>
            </a:r>
          </a:p>
          <a:p>
            <a:pPr indent="457200" algn="just">
              <a:lnSpc>
                <a:spcPct val="120000"/>
              </a:lnSpc>
            </a:pPr>
            <a:r>
              <a:rPr lang="zh-CN" altLang="en-US" sz="1600" dirty="0">
                <a:latin typeface="Calibri" panose="020F0502020204030204" pitchFamily="34" charset="0"/>
                <a:ea typeface="宋体" panose="02010600030101010101" pitchFamily="2" charset="-122"/>
              </a:rPr>
              <a:t>②劳务报酬所得；</a:t>
            </a:r>
          </a:p>
          <a:p>
            <a:pPr indent="457200" algn="just">
              <a:lnSpc>
                <a:spcPct val="120000"/>
              </a:lnSpc>
            </a:pPr>
            <a:r>
              <a:rPr lang="zh-CN" altLang="en-US" sz="1600" dirty="0">
                <a:latin typeface="Calibri" panose="020F0502020204030204" pitchFamily="34" charset="0"/>
                <a:ea typeface="宋体" panose="02010600030101010101" pitchFamily="2" charset="-122"/>
              </a:rPr>
              <a:t>③稿酬所得；</a:t>
            </a:r>
          </a:p>
          <a:p>
            <a:pPr indent="457200" algn="just">
              <a:lnSpc>
                <a:spcPct val="120000"/>
              </a:lnSpc>
            </a:pPr>
            <a:r>
              <a:rPr lang="zh-CN" altLang="en-US" sz="1600" dirty="0">
                <a:latin typeface="Calibri" panose="020F0502020204030204" pitchFamily="34" charset="0"/>
                <a:ea typeface="宋体" panose="02010600030101010101" pitchFamily="2" charset="-122"/>
              </a:rPr>
              <a:t>④特许权使用费所得；</a:t>
            </a:r>
          </a:p>
          <a:p>
            <a:pPr indent="457200" algn="just">
              <a:lnSpc>
                <a:spcPct val="120000"/>
              </a:lnSpc>
            </a:pPr>
            <a:r>
              <a:rPr lang="zh-CN" altLang="en-US" sz="1600" dirty="0">
                <a:latin typeface="Calibri" panose="020F0502020204030204" pitchFamily="34" charset="0"/>
                <a:ea typeface="宋体" panose="02010600030101010101" pitchFamily="2" charset="-122"/>
              </a:rPr>
              <a:t>⑤利息、股息、红利所得；</a:t>
            </a:r>
          </a:p>
          <a:p>
            <a:pPr indent="457200" algn="just">
              <a:lnSpc>
                <a:spcPct val="120000"/>
              </a:lnSpc>
            </a:pPr>
            <a:r>
              <a:rPr lang="zh-CN" altLang="en-US" sz="1600" dirty="0">
                <a:latin typeface="Calibri" panose="020F0502020204030204" pitchFamily="34" charset="0"/>
                <a:ea typeface="宋体" panose="02010600030101010101" pitchFamily="2" charset="-122"/>
              </a:rPr>
              <a:t>⑥财产租赁所得；</a:t>
            </a:r>
          </a:p>
          <a:p>
            <a:pPr indent="457200" algn="just">
              <a:lnSpc>
                <a:spcPct val="120000"/>
              </a:lnSpc>
            </a:pPr>
            <a:r>
              <a:rPr lang="zh-CN" altLang="en-US" sz="1600" dirty="0">
                <a:latin typeface="Calibri" panose="020F0502020204030204" pitchFamily="34" charset="0"/>
                <a:ea typeface="宋体" panose="02010600030101010101" pitchFamily="2" charset="-122"/>
              </a:rPr>
              <a:t>⑦财产转让所得；</a:t>
            </a:r>
          </a:p>
          <a:p>
            <a:pPr indent="457200" algn="just">
              <a:lnSpc>
                <a:spcPct val="120000"/>
              </a:lnSpc>
            </a:pPr>
            <a:r>
              <a:rPr lang="zh-CN" altLang="en-US" sz="1600" dirty="0">
                <a:latin typeface="Calibri" panose="020F0502020204030204" pitchFamily="34" charset="0"/>
                <a:ea typeface="宋体" panose="02010600030101010101" pitchFamily="2" charset="-122"/>
              </a:rPr>
              <a:t>⑧偶然所得。</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449"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61450"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p>
        </p:txBody>
      </p:sp>
      <p:sp>
        <p:nvSpPr>
          <p:cNvPr id="61451" name="TextBox 32"/>
          <p:cNvSpPr txBox="1"/>
          <p:nvPr/>
        </p:nvSpPr>
        <p:spPr>
          <a:xfrm>
            <a:off x="971550" y="1657350"/>
            <a:ext cx="7226300" cy="2359025"/>
          </a:xfrm>
          <a:prstGeom prst="rect">
            <a:avLst/>
          </a:prstGeom>
          <a:noFill/>
          <a:ln w="9525">
            <a:noFill/>
          </a:ln>
        </p:spPr>
        <p:txBody>
          <a:bodyPr lIns="0" tIns="0" rIns="0" bIns="0" anchor="t">
            <a:spAutoFit/>
          </a:bodyPr>
          <a:lstStyle/>
          <a:p>
            <a:pPr indent="457200" algn="just">
              <a:lnSpc>
                <a:spcPct val="120000"/>
              </a:lnSpc>
            </a:pPr>
            <a:r>
              <a:rPr lang="en-US" altLang="zh-CN" sz="1600" dirty="0">
                <a:latin typeface="Calibri" panose="020F0502020204030204" pitchFamily="34" charset="0"/>
                <a:ea typeface="宋体" panose="02010600030101010101" pitchFamily="2" charset="-122"/>
              </a:rPr>
              <a:t>1. </a:t>
            </a:r>
            <a:r>
              <a:rPr lang="zh-CN" altLang="en-US" sz="1600" dirty="0">
                <a:latin typeface="Calibri" panose="020F0502020204030204" pitchFamily="34" charset="0"/>
                <a:ea typeface="宋体" panose="02010600030101010101" pitchFamily="2" charset="-122"/>
              </a:rPr>
              <a:t>累计预扣法：居民个人</a:t>
            </a:r>
            <a:r>
              <a:rPr lang="zh-CN" altLang="en-US" sz="1600" b="1" dirty="0">
                <a:latin typeface="Calibri" panose="020F0502020204030204" pitchFamily="34" charset="0"/>
                <a:ea typeface="宋体" panose="02010600030101010101" pitchFamily="2" charset="-122"/>
              </a:rPr>
              <a:t>具体公式：</a:t>
            </a:r>
            <a:endParaRPr lang="en-US" altLang="zh-CN" sz="1600" b="1" dirty="0">
              <a:latin typeface="Calibri" panose="020F0502020204030204" pitchFamily="34" charset="0"/>
              <a:ea typeface="宋体" panose="02010600030101010101" pitchFamily="2" charset="-122"/>
            </a:endParaRPr>
          </a:p>
          <a:p>
            <a:pPr indent="457200" algn="just">
              <a:lnSpc>
                <a:spcPct val="120000"/>
              </a:lnSpc>
            </a:pPr>
            <a:endParaRPr lang="zh-CN" altLang="en-US" sz="1600" b="1"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累计预扣预缴应纳税所得额</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累计收入</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累计免税收入</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累计减除费用</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累计专项扣除</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累计专项附加扣除</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累计依法确定的其他扣除</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其中，本期可扣除的专项附加扣除金额的计算</a:t>
            </a:r>
            <a:r>
              <a:rPr lang="en-US" altLang="zh-CN" sz="1600" dirty="0">
                <a:latin typeface="Calibri" panose="020F0502020204030204" pitchFamily="34" charset="0"/>
                <a:ea typeface="宋体" panose="02010600030101010101" pitchFamily="2" charset="-122"/>
              </a:rPr>
              <a:t>】</a:t>
            </a:r>
          </a:p>
          <a:p>
            <a:pPr indent="457200" algn="just">
              <a:lnSpc>
                <a:spcPct val="120000"/>
              </a:lnSpc>
            </a:pPr>
            <a:r>
              <a:rPr lang="zh-CN" altLang="en-US" sz="1600" dirty="0">
                <a:latin typeface="Calibri" panose="020F0502020204030204" pitchFamily="34" charset="0"/>
                <a:ea typeface="宋体" panose="02010600030101010101" pitchFamily="2" charset="-122"/>
              </a:rPr>
              <a:t>上述公式中，员工当期可扣除的专项附加扣除金额，为该员工在本单位截至当前月份符合政策条件的扣除金额。</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2473"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62474"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专项附加扣除的计算方法</a:t>
            </a:r>
          </a:p>
        </p:txBody>
      </p:sp>
      <p:sp>
        <p:nvSpPr>
          <p:cNvPr id="62475" name="TextBox 32"/>
          <p:cNvSpPr txBox="1"/>
          <p:nvPr/>
        </p:nvSpPr>
        <p:spPr>
          <a:xfrm>
            <a:off x="971550" y="1657350"/>
            <a:ext cx="7226300" cy="3244850"/>
          </a:xfrm>
          <a:prstGeom prst="rect">
            <a:avLst/>
          </a:prstGeom>
          <a:noFill/>
          <a:ln w="9525">
            <a:noFill/>
          </a:ln>
        </p:spPr>
        <p:txBody>
          <a:bodyPr lIns="0" tIns="0" rIns="0" bIns="0" anchor="t">
            <a:spAutoFit/>
          </a:bodyPr>
          <a:lstStyle/>
          <a:p>
            <a:pPr indent="457200" algn="just">
              <a:lnSpc>
                <a:spcPct val="120000"/>
              </a:lnSpc>
            </a:pPr>
            <a:r>
              <a:rPr lang="zh-CN" altLang="zh-CN"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：如老员工</a:t>
            </a:r>
            <a:r>
              <a:rPr lang="en-US" altLang="zh-CN" sz="1600" dirty="0">
                <a:latin typeface="Calibri" panose="020F0502020204030204" pitchFamily="34" charset="0"/>
                <a:ea typeface="宋体" panose="02010600030101010101" pitchFamily="2" charset="-122"/>
              </a:rPr>
              <a:t>2019</a:t>
            </a:r>
            <a:r>
              <a:rPr lang="zh-CN" altLang="zh-CN"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月份向单位首次报送其正在上幼儿园的</a:t>
            </a:r>
            <a:r>
              <a:rPr lang="en-US" altLang="zh-CN" sz="1600" dirty="0">
                <a:latin typeface="Calibri" panose="020F0502020204030204" pitchFamily="34" charset="0"/>
                <a:ea typeface="宋体" panose="02010600030101010101" pitchFamily="2" charset="-122"/>
              </a:rPr>
              <a:t>4</a:t>
            </a:r>
            <a:r>
              <a:rPr lang="zh-CN" altLang="zh-CN" sz="1600" dirty="0">
                <a:latin typeface="Calibri" panose="020F0502020204030204" pitchFamily="34" charset="0"/>
                <a:ea typeface="宋体" panose="02010600030101010101" pitchFamily="2" charset="-122"/>
              </a:rPr>
              <a:t>岁女儿相关信息。则当</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月份该员工可在本单位发工资时扣除子女教育支出</a:t>
            </a:r>
            <a:r>
              <a:rPr lang="en-US" altLang="zh-CN" sz="1600" dirty="0">
                <a:latin typeface="Calibri" panose="020F0502020204030204" pitchFamily="34" charset="0"/>
                <a:ea typeface="宋体" panose="02010600030101010101" pitchFamily="2" charset="-122"/>
              </a:rPr>
              <a:t>3000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个月）。</a:t>
            </a:r>
          </a:p>
          <a:p>
            <a:pPr indent="457200" algn="just">
              <a:lnSpc>
                <a:spcPct val="120000"/>
              </a:lnSpc>
            </a:pPr>
            <a:endParaRPr lang="zh-CN"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如果该员工女儿在</a:t>
            </a:r>
            <a:r>
              <a:rPr lang="en-US" altLang="zh-CN" sz="1600" dirty="0">
                <a:latin typeface="Calibri" panose="020F0502020204030204" pitchFamily="34" charset="0"/>
                <a:ea typeface="宋体" panose="02010600030101010101" pitchFamily="2" charset="-122"/>
              </a:rPr>
              <a:t>2019</a:t>
            </a:r>
            <a:r>
              <a:rPr lang="zh-CN" altLang="zh-CN"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月份刚满</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周岁，则可以扣除</a:t>
            </a:r>
            <a:r>
              <a:rPr lang="zh-CN" altLang="en-US" sz="1600" dirty="0">
                <a:latin typeface="Calibri" panose="020F0502020204030204" pitchFamily="34" charset="0"/>
                <a:ea typeface="宋体" panose="02010600030101010101" pitchFamily="2" charset="-122"/>
              </a:rPr>
              <a:t>的</a:t>
            </a:r>
            <a:r>
              <a:rPr lang="zh-CN" altLang="zh-CN" sz="1600" dirty="0">
                <a:latin typeface="Calibri" panose="020F0502020204030204" pitchFamily="34" charset="0"/>
                <a:ea typeface="宋体" panose="02010600030101010101" pitchFamily="2" charset="-122"/>
              </a:rPr>
              <a:t>子女教育支出支出仅为</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zh-CN" sz="1600" dirty="0">
                <a:latin typeface="Calibri" panose="020F0502020204030204" pitchFamily="34" charset="0"/>
                <a:ea typeface="宋体" panose="02010600030101010101" pitchFamily="2" charset="-122"/>
              </a:rPr>
              <a:t>个月）。</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zh-CN"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：如某员工</a:t>
            </a:r>
            <a:r>
              <a:rPr lang="en-US" altLang="zh-CN" sz="1600" dirty="0">
                <a:latin typeface="Calibri" panose="020F0502020204030204" pitchFamily="34" charset="0"/>
                <a:ea typeface="宋体" panose="02010600030101010101" pitchFamily="2" charset="-122"/>
              </a:rPr>
              <a:t>2019</a:t>
            </a:r>
            <a:r>
              <a:rPr lang="zh-CN" altLang="zh-CN" sz="1600" dirty="0">
                <a:latin typeface="Calibri" panose="020F0502020204030204" pitchFamily="34" charset="0"/>
                <a:ea typeface="宋体" panose="02010600030101010101" pitchFamily="2" charset="-122"/>
              </a:rPr>
              <a:t>年</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月新入职本单位开始领工资，其</a:t>
            </a:r>
            <a:r>
              <a:rPr lang="en-US" altLang="zh-CN" sz="1600" dirty="0">
                <a:latin typeface="Calibri" panose="020F0502020204030204" pitchFamily="34" charset="0"/>
                <a:ea typeface="宋体" panose="02010600030101010101" pitchFamily="2" charset="-122"/>
              </a:rPr>
              <a:t>5</a:t>
            </a:r>
            <a:r>
              <a:rPr lang="zh-CN" altLang="zh-CN" sz="1600" dirty="0">
                <a:latin typeface="Calibri" panose="020F0502020204030204" pitchFamily="34" charset="0"/>
                <a:ea typeface="宋体" panose="02010600030101010101" pitchFamily="2" charset="-122"/>
              </a:rPr>
              <a:t>月份才首次向单位报送正在上幼儿园的</a:t>
            </a:r>
            <a:r>
              <a:rPr lang="en-US" altLang="zh-CN" sz="1600" dirty="0">
                <a:latin typeface="Calibri" panose="020F0502020204030204" pitchFamily="34" charset="0"/>
                <a:ea typeface="宋体" panose="02010600030101010101" pitchFamily="2" charset="-122"/>
              </a:rPr>
              <a:t>4</a:t>
            </a:r>
            <a:r>
              <a:rPr lang="zh-CN" altLang="zh-CN" sz="1600" dirty="0">
                <a:latin typeface="Calibri" panose="020F0502020204030204" pitchFamily="34" charset="0"/>
                <a:ea typeface="宋体" panose="02010600030101010101" pitchFamily="2" charset="-122"/>
              </a:rPr>
              <a:t>岁女儿相关信息。则当</a:t>
            </a:r>
            <a:r>
              <a:rPr lang="en-US" altLang="zh-CN" sz="1600" dirty="0">
                <a:latin typeface="Calibri" panose="020F0502020204030204" pitchFamily="34" charset="0"/>
                <a:ea typeface="宋体" panose="02010600030101010101" pitchFamily="2" charset="-122"/>
              </a:rPr>
              <a:t>5</a:t>
            </a:r>
            <a:r>
              <a:rPr lang="zh-CN" altLang="zh-CN" sz="1600" dirty="0">
                <a:latin typeface="Calibri" panose="020F0502020204030204" pitchFamily="34" charset="0"/>
                <a:ea typeface="宋体" panose="02010600030101010101" pitchFamily="2" charset="-122"/>
              </a:rPr>
              <a:t>月份该员工可在本单位发工资时扣除的子女教育支出金额为</a:t>
            </a:r>
            <a:r>
              <a:rPr lang="en-US" altLang="zh-CN" sz="1600" dirty="0">
                <a:latin typeface="Calibri" panose="020F0502020204030204" pitchFamily="34" charset="0"/>
                <a:ea typeface="宋体" panose="02010600030101010101" pitchFamily="2" charset="-122"/>
              </a:rPr>
              <a:t>3000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1000</a:t>
            </a:r>
            <a:r>
              <a:rPr lang="zh-CN" altLang="zh-CN" sz="1600" dirty="0">
                <a:latin typeface="Calibri" panose="020F0502020204030204" pitchFamily="34" charset="0"/>
                <a:ea typeface="宋体" panose="02010600030101010101" pitchFamily="2" charset="-122"/>
              </a:rPr>
              <a:t>元</a:t>
            </a:r>
            <a:r>
              <a:rPr lang="en-US" altLang="zh-CN" sz="1600" dirty="0">
                <a:latin typeface="Calibri" panose="020F0502020204030204" pitchFamily="34" charset="0"/>
                <a:ea typeface="宋体" panose="02010600030101010101" pitchFamily="2" charset="-122"/>
              </a:rPr>
              <a:t>/</a:t>
            </a:r>
            <a:r>
              <a:rPr lang="zh-CN" altLang="zh-CN"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a:t>
            </a:r>
            <a:r>
              <a:rPr lang="zh-CN" altLang="zh-CN" sz="1600" dirty="0">
                <a:latin typeface="Calibri" panose="020F0502020204030204" pitchFamily="34" charset="0"/>
                <a:ea typeface="宋体" panose="02010600030101010101" pitchFamily="2" charset="-122"/>
              </a:rPr>
              <a:t>个月）。</a:t>
            </a:r>
          </a:p>
          <a:p>
            <a:pPr indent="457200" algn="just">
              <a:lnSpc>
                <a:spcPct val="120000"/>
              </a:lnSpc>
            </a:pP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497"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63498"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p>
        </p:txBody>
      </p:sp>
      <p:sp>
        <p:nvSpPr>
          <p:cNvPr id="63499" name="TextBox 32"/>
          <p:cNvSpPr txBox="1"/>
          <p:nvPr/>
        </p:nvSpPr>
        <p:spPr>
          <a:xfrm>
            <a:off x="971550" y="1851025"/>
            <a:ext cx="7226300" cy="2360613"/>
          </a:xfrm>
          <a:prstGeom prst="rect">
            <a:avLst/>
          </a:prstGeom>
          <a:noFill/>
          <a:ln w="9525">
            <a:noFill/>
          </a:ln>
        </p:spPr>
        <p:txBody>
          <a:bodyPr lIns="0" tIns="0" rIns="0" bIns="0" anchor="t">
            <a:spAutoFit/>
          </a:bodyPr>
          <a:lstStyle/>
          <a:p>
            <a:pPr indent="457200" algn="just">
              <a:lnSpc>
                <a:spcPct val="120000"/>
              </a:lnSpc>
            </a:pP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计算本期应预扣预缴税额。</a:t>
            </a: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sym typeface="+mn-ea"/>
              </a:rPr>
              <a:t>本期应预扣预缴税额</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（累计预扣预缴应纳税所得额</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预扣率</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速算扣除数</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累计减免税额</a:t>
            </a:r>
            <a:r>
              <a:rPr lang="en-US" altLang="zh-CN" sz="1600" dirty="0">
                <a:latin typeface="Calibri" panose="020F0502020204030204" pitchFamily="34" charset="0"/>
                <a:ea typeface="宋体" panose="02010600030101010101" pitchFamily="2" charset="-122"/>
                <a:sym typeface="+mn-ea"/>
              </a:rPr>
              <a:t>-</a:t>
            </a:r>
            <a:r>
              <a:rPr lang="zh-CN" altLang="en-US" sz="1600" dirty="0">
                <a:latin typeface="Calibri" panose="020F0502020204030204" pitchFamily="34" charset="0"/>
                <a:ea typeface="宋体" panose="02010600030101010101" pitchFamily="2" charset="-122"/>
                <a:sym typeface="+mn-ea"/>
              </a:rPr>
              <a:t>累计已预扣预缴税额。</a:t>
            </a:r>
            <a:endParaRPr lang="zh-CN" altLang="en-US"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如果计算本月应预扣预缴税额为负值时，暂不退税。纳税年度终了后余额仍为负值时，由纳税人通过办理综合所得年度汇算清缴，税款多退少补。</a:t>
            </a:r>
            <a:endParaRPr lang="zh-CN" altLang="en-US" sz="1600" b="1"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4518"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64519"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p>
        </p:txBody>
      </p:sp>
      <p:pic>
        <p:nvPicPr>
          <p:cNvPr id="64520" name="Picture 2"/>
          <p:cNvPicPr>
            <a:picLocks noChangeAspect="1"/>
          </p:cNvPicPr>
          <p:nvPr/>
        </p:nvPicPr>
        <p:blipFill>
          <a:blip r:embed="rId3" cstate="print"/>
          <a:stretch>
            <a:fillRect/>
          </a:stretch>
        </p:blipFill>
        <p:spPr>
          <a:xfrm>
            <a:off x="504825" y="1266825"/>
            <a:ext cx="8210550" cy="3687763"/>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5545"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65546"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p>
        </p:txBody>
      </p:sp>
      <p:sp>
        <p:nvSpPr>
          <p:cNvPr id="65547" name="TextBox 32"/>
          <p:cNvSpPr txBox="1"/>
          <p:nvPr/>
        </p:nvSpPr>
        <p:spPr>
          <a:xfrm>
            <a:off x="971550" y="1641475"/>
            <a:ext cx="7226300" cy="2659063"/>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：某职员</a:t>
            </a:r>
            <a:r>
              <a:rPr lang="en-US" altLang="zh-CN" sz="1600" dirty="0">
                <a:latin typeface="Calibri" panose="020F0502020204030204" pitchFamily="34" charset="0"/>
                <a:ea typeface="宋体" panose="02010600030101010101" pitchFamily="2" charset="-122"/>
              </a:rPr>
              <a:t>2015</a:t>
            </a:r>
            <a:r>
              <a:rPr lang="zh-CN" altLang="en-US" sz="1600" dirty="0">
                <a:latin typeface="Calibri" panose="020F0502020204030204" pitchFamily="34" charset="0"/>
                <a:ea typeface="宋体" panose="02010600030101010101" pitchFamily="2" charset="-122"/>
              </a:rPr>
              <a:t>年入职，</a:t>
            </a:r>
            <a:r>
              <a:rPr lang="en-US" altLang="zh-CN" sz="1600" dirty="0">
                <a:latin typeface="Calibri" panose="020F0502020204030204" pitchFamily="34" charset="0"/>
                <a:ea typeface="宋体" panose="02010600030101010101" pitchFamily="2" charset="-122"/>
              </a:rPr>
              <a:t>2019</a:t>
            </a:r>
            <a:r>
              <a:rPr lang="zh-CN" altLang="en-US" sz="1600" dirty="0">
                <a:latin typeface="Calibri" panose="020F0502020204030204" pitchFamily="34" charset="0"/>
                <a:ea typeface="宋体" panose="02010600030101010101" pitchFamily="2" charset="-122"/>
              </a:rPr>
              <a:t>年每月应发工资均为</a:t>
            </a:r>
            <a:r>
              <a:rPr lang="en-US" altLang="zh-CN" sz="1600" dirty="0">
                <a:latin typeface="Calibri" panose="020F0502020204030204" pitchFamily="34" charset="0"/>
                <a:ea typeface="宋体" panose="02010600030101010101" pitchFamily="2" charset="-122"/>
              </a:rPr>
              <a:t>10000</a:t>
            </a:r>
            <a:r>
              <a:rPr lang="zh-CN" altLang="en-US" sz="1600" dirty="0">
                <a:latin typeface="Calibri" panose="020F0502020204030204" pitchFamily="34" charset="0"/>
                <a:ea typeface="宋体" panose="02010600030101010101" pitchFamily="2" charset="-122"/>
              </a:rPr>
              <a:t>元，每月减除费用</a:t>
            </a:r>
            <a:r>
              <a:rPr lang="en-US" altLang="zh-CN" sz="1600" dirty="0">
                <a:latin typeface="Calibri" panose="020F0502020204030204" pitchFamily="34" charset="0"/>
                <a:ea typeface="宋体" panose="02010600030101010101" pitchFamily="2" charset="-122"/>
              </a:rPr>
              <a:t>5000</a:t>
            </a:r>
            <a:r>
              <a:rPr lang="zh-CN" altLang="en-US" sz="1600" dirty="0">
                <a:latin typeface="Calibri" panose="020F0502020204030204" pitchFamily="34" charset="0"/>
                <a:ea typeface="宋体" panose="02010600030101010101" pitchFamily="2" charset="-122"/>
              </a:rPr>
              <a:t>元，“三险一金”等专项扣除为</a:t>
            </a:r>
            <a:r>
              <a:rPr lang="en-US" altLang="zh-CN" sz="1600" dirty="0">
                <a:latin typeface="Calibri" panose="020F0502020204030204" pitchFamily="34" charset="0"/>
                <a:ea typeface="宋体" panose="02010600030101010101" pitchFamily="2" charset="-122"/>
              </a:rPr>
              <a:t>1500</a:t>
            </a:r>
            <a:r>
              <a:rPr lang="zh-CN" altLang="en-US" sz="1600" dirty="0">
                <a:latin typeface="Calibri" panose="020F0502020204030204" pitchFamily="34" charset="0"/>
                <a:ea typeface="宋体" panose="02010600030101010101" pitchFamily="2" charset="-122"/>
              </a:rPr>
              <a:t>元，从</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月起享受子女教育专项附加扣除</a:t>
            </a:r>
            <a:r>
              <a:rPr lang="en-US" altLang="zh-CN" sz="1600" dirty="0">
                <a:latin typeface="Calibri" panose="020F0502020204030204" pitchFamily="34" charset="0"/>
                <a:ea typeface="宋体" panose="02010600030101010101" pitchFamily="2" charset="-122"/>
              </a:rPr>
              <a:t>1000</a:t>
            </a:r>
            <a:r>
              <a:rPr lang="zh-CN" altLang="en-US" sz="1600" dirty="0">
                <a:latin typeface="Calibri" panose="020F0502020204030204" pitchFamily="34" charset="0"/>
                <a:ea typeface="宋体" panose="02010600030101010101" pitchFamily="2" charset="-122"/>
              </a:rPr>
              <a:t>元，没有减免收入及减免税额等情况，以前三个月为例，应当按照以下方法计算预扣预缴税额：</a:t>
            </a:r>
          </a:p>
          <a:p>
            <a:pPr indent="457200" algn="just">
              <a:lnSpc>
                <a:spcPct val="120000"/>
              </a:lnSpc>
            </a:pP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(10000-5000-1500-1000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 =75</a:t>
            </a:r>
            <a:r>
              <a:rPr lang="zh-CN" altLang="en-US" sz="1600" dirty="0">
                <a:latin typeface="Calibri" panose="020F0502020204030204" pitchFamily="34" charset="0"/>
                <a:ea typeface="宋体" panose="02010600030101010101" pitchFamily="2" charset="-122"/>
              </a:rPr>
              <a:t>元；</a:t>
            </a:r>
          </a:p>
          <a:p>
            <a:pPr indent="457200" algn="just">
              <a:lnSpc>
                <a:spcPct val="120000"/>
              </a:lnSpc>
            </a:pP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(10000×2-5000×2-1500×2-1000×2</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×3%-75 =75</a:t>
            </a:r>
            <a:r>
              <a:rPr lang="zh-CN" altLang="en-US" sz="1600" dirty="0">
                <a:latin typeface="Calibri" panose="020F0502020204030204" pitchFamily="34" charset="0"/>
                <a:ea typeface="宋体" panose="02010600030101010101" pitchFamily="2" charset="-122"/>
              </a:rPr>
              <a:t>元； </a:t>
            </a:r>
          </a:p>
          <a:p>
            <a:pPr indent="457200" algn="just">
              <a:lnSpc>
                <a:spcPct val="120000"/>
              </a:lnSpc>
            </a:pP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(10000×3-5000×3-1500×3-1000×3</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×3%-75-75 =75</a:t>
            </a:r>
            <a:r>
              <a:rPr lang="zh-CN" altLang="en-US" sz="1600" dirty="0">
                <a:latin typeface="Calibri" panose="020F0502020204030204" pitchFamily="34" charset="0"/>
                <a:ea typeface="宋体" panose="02010600030101010101" pitchFamily="2" charset="-122"/>
              </a:rPr>
              <a:t>元；</a:t>
            </a:r>
          </a:p>
          <a:p>
            <a:pPr indent="457200" algn="just">
              <a:lnSpc>
                <a:spcPct val="120000"/>
              </a:lnSpc>
            </a:pPr>
            <a:r>
              <a:rPr lang="zh-CN" altLang="en-US" sz="1600" dirty="0">
                <a:latin typeface="Calibri" panose="020F0502020204030204" pitchFamily="34" charset="0"/>
                <a:ea typeface="宋体" panose="02010600030101010101" pitchFamily="2" charset="-122"/>
              </a:rPr>
              <a:t>进一步计算可知，该纳税人全年累计预扣预缴应纳税所得额为</a:t>
            </a:r>
            <a:r>
              <a:rPr lang="en-US" altLang="zh-CN" sz="1600" dirty="0">
                <a:latin typeface="Calibri" panose="020F0502020204030204" pitchFamily="34" charset="0"/>
                <a:ea typeface="宋体" panose="02010600030101010101" pitchFamily="2" charset="-122"/>
              </a:rPr>
              <a:t>30000</a:t>
            </a:r>
            <a:r>
              <a:rPr lang="zh-CN" altLang="en-US" sz="1600" dirty="0">
                <a:latin typeface="Calibri" panose="020F0502020204030204" pitchFamily="34" charset="0"/>
                <a:ea typeface="宋体" panose="02010600030101010101" pitchFamily="2" charset="-122"/>
              </a:rPr>
              <a:t>元，一直适用</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的税率，因此各月应预扣预缴的税款相同。</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6569" name="Shape 1794"/>
          <p:cNvSpPr/>
          <p:nvPr/>
        </p:nvSpPr>
        <p:spPr>
          <a:xfrm>
            <a:off x="755650" y="823913"/>
            <a:ext cx="28432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66570" name="Text Placeholder 3"/>
          <p:cNvSpPr txBox="1"/>
          <p:nvPr/>
        </p:nvSpPr>
        <p:spPr>
          <a:xfrm>
            <a:off x="561975" y="898525"/>
            <a:ext cx="3217863"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工资、薪金所得税款计算方法</a:t>
            </a:r>
          </a:p>
        </p:txBody>
      </p:sp>
      <p:sp>
        <p:nvSpPr>
          <p:cNvPr id="66571" name="TextBox 32"/>
          <p:cNvSpPr txBox="1"/>
          <p:nvPr/>
        </p:nvSpPr>
        <p:spPr>
          <a:xfrm>
            <a:off x="827088" y="1708150"/>
            <a:ext cx="7519987" cy="2659063"/>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：某职员</a:t>
            </a:r>
            <a:r>
              <a:rPr lang="en-US" altLang="zh-CN" sz="1600" dirty="0">
                <a:latin typeface="Calibri" panose="020F0502020204030204" pitchFamily="34" charset="0"/>
                <a:ea typeface="宋体" panose="02010600030101010101" pitchFamily="2" charset="-122"/>
              </a:rPr>
              <a:t>2015</a:t>
            </a:r>
            <a:r>
              <a:rPr lang="zh-CN" altLang="en-US" sz="1600" dirty="0">
                <a:latin typeface="Calibri" panose="020F0502020204030204" pitchFamily="34" charset="0"/>
                <a:ea typeface="宋体" panose="02010600030101010101" pitchFamily="2" charset="-122"/>
              </a:rPr>
              <a:t>年入职，</a:t>
            </a:r>
            <a:r>
              <a:rPr lang="en-US" altLang="zh-CN" sz="1600" dirty="0">
                <a:latin typeface="Calibri" panose="020F0502020204030204" pitchFamily="34" charset="0"/>
                <a:ea typeface="宋体" panose="02010600030101010101" pitchFamily="2" charset="-122"/>
              </a:rPr>
              <a:t>2019</a:t>
            </a:r>
            <a:r>
              <a:rPr lang="zh-CN" altLang="en-US" sz="1600" dirty="0">
                <a:latin typeface="Calibri" panose="020F0502020204030204" pitchFamily="34" charset="0"/>
                <a:ea typeface="宋体" panose="02010600030101010101" pitchFamily="2" charset="-122"/>
              </a:rPr>
              <a:t>年每月应发工资均为</a:t>
            </a:r>
            <a:r>
              <a:rPr lang="en-US" altLang="zh-CN" sz="1600" dirty="0">
                <a:latin typeface="Calibri" panose="020F0502020204030204" pitchFamily="34" charset="0"/>
                <a:ea typeface="宋体" panose="02010600030101010101" pitchFamily="2" charset="-122"/>
              </a:rPr>
              <a:t>30000</a:t>
            </a:r>
            <a:r>
              <a:rPr lang="zh-CN" altLang="en-US" sz="1600" dirty="0">
                <a:latin typeface="Calibri" panose="020F0502020204030204" pitchFamily="34" charset="0"/>
                <a:ea typeface="宋体" panose="02010600030101010101" pitchFamily="2" charset="-122"/>
              </a:rPr>
              <a:t>元，每月减除费用</a:t>
            </a:r>
            <a:r>
              <a:rPr lang="en-US" altLang="zh-CN" sz="1600" dirty="0">
                <a:latin typeface="Calibri" panose="020F0502020204030204" pitchFamily="34" charset="0"/>
                <a:ea typeface="宋体" panose="02010600030101010101" pitchFamily="2" charset="-122"/>
              </a:rPr>
              <a:t>5000</a:t>
            </a:r>
            <a:r>
              <a:rPr lang="zh-CN" altLang="en-US" sz="1600" dirty="0">
                <a:latin typeface="Calibri" panose="020F0502020204030204" pitchFamily="34" charset="0"/>
                <a:ea typeface="宋体" panose="02010600030101010101" pitchFamily="2" charset="-122"/>
              </a:rPr>
              <a:t>元，“三险一金”等专项扣除为</a:t>
            </a:r>
            <a:r>
              <a:rPr lang="en-US" altLang="zh-CN" sz="1600" dirty="0">
                <a:latin typeface="Calibri" panose="020F0502020204030204" pitchFamily="34" charset="0"/>
                <a:ea typeface="宋体" panose="02010600030101010101" pitchFamily="2" charset="-122"/>
              </a:rPr>
              <a:t>4500</a:t>
            </a:r>
            <a:r>
              <a:rPr lang="zh-CN" altLang="en-US" sz="1600" dirty="0">
                <a:latin typeface="Calibri" panose="020F0502020204030204" pitchFamily="34" charset="0"/>
                <a:ea typeface="宋体" panose="02010600030101010101" pitchFamily="2" charset="-122"/>
              </a:rPr>
              <a:t>元，享受子女教育、赡养老人两项专项附加扣除共计</a:t>
            </a:r>
            <a:r>
              <a:rPr lang="en-US" altLang="zh-CN" sz="1600" dirty="0">
                <a:latin typeface="Calibri" panose="020F0502020204030204" pitchFamily="34" charset="0"/>
                <a:ea typeface="宋体" panose="02010600030101010101" pitchFamily="2" charset="-122"/>
              </a:rPr>
              <a:t>2000</a:t>
            </a:r>
            <a:r>
              <a:rPr lang="zh-CN" altLang="en-US" sz="1600" dirty="0">
                <a:latin typeface="Calibri" panose="020F0502020204030204" pitchFamily="34" charset="0"/>
                <a:ea typeface="宋体" panose="02010600030101010101" pitchFamily="2" charset="-122"/>
              </a:rPr>
              <a:t>元，没有减免收入及减免税额等情况，以前三个月为例，应当按照以下方法计算各月应预扣预缴税额：</a:t>
            </a:r>
          </a:p>
          <a:p>
            <a:pPr indent="457200" algn="just">
              <a:lnSpc>
                <a:spcPct val="120000"/>
              </a:lnSpc>
            </a:pP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(30000–5000-4500-2000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×3% = 555</a:t>
            </a:r>
            <a:r>
              <a:rPr lang="zh-CN" altLang="en-US" sz="1600" dirty="0">
                <a:latin typeface="Calibri" panose="020F0502020204030204" pitchFamily="34" charset="0"/>
                <a:ea typeface="宋体" panose="02010600030101010101" pitchFamily="2" charset="-122"/>
              </a:rPr>
              <a:t>元；</a:t>
            </a:r>
          </a:p>
          <a:p>
            <a:pPr indent="457200" algn="just">
              <a:lnSpc>
                <a:spcPct val="120000"/>
              </a:lnSpc>
            </a:pP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(30000×2-5000×2-4500×2-2000×2</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×10% -2520 -555 =625</a:t>
            </a:r>
            <a:r>
              <a:rPr lang="zh-CN" altLang="en-US" sz="1600" dirty="0">
                <a:latin typeface="Calibri" panose="020F0502020204030204" pitchFamily="34" charset="0"/>
                <a:ea typeface="宋体" panose="02010600030101010101" pitchFamily="2" charset="-122"/>
              </a:rPr>
              <a:t>元；</a:t>
            </a:r>
          </a:p>
          <a:p>
            <a:pPr indent="457200" algn="just">
              <a:lnSpc>
                <a:spcPct val="120000"/>
              </a:lnSpc>
            </a:pP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月份：</a:t>
            </a:r>
            <a:r>
              <a:rPr lang="en-US" altLang="zh-CN" sz="1600" dirty="0">
                <a:latin typeface="Calibri" panose="020F0502020204030204" pitchFamily="34" charset="0"/>
                <a:ea typeface="宋体" panose="02010600030101010101" pitchFamily="2" charset="-122"/>
              </a:rPr>
              <a:t>(30000×3-5000×3-4500×3-2000×3</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×10% -2520 -555-625 =1850</a:t>
            </a:r>
            <a:r>
              <a:rPr lang="zh-CN" altLang="en-US" sz="1600" dirty="0">
                <a:latin typeface="Calibri" panose="020F0502020204030204" pitchFamily="34" charset="0"/>
                <a:ea typeface="宋体" panose="02010600030101010101" pitchFamily="2" charset="-122"/>
              </a:rPr>
              <a:t>元；</a:t>
            </a:r>
          </a:p>
          <a:p>
            <a:pPr indent="457200" algn="just">
              <a:lnSpc>
                <a:spcPct val="120000"/>
              </a:lnSpc>
            </a:pPr>
            <a:r>
              <a:rPr lang="zh-CN" altLang="en-US" sz="1600" dirty="0">
                <a:latin typeface="Calibri" panose="020F0502020204030204" pitchFamily="34" charset="0"/>
                <a:ea typeface="宋体" panose="02010600030101010101" pitchFamily="2" charset="-122"/>
              </a:rPr>
              <a:t>上述计算结果表明，由于</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月份累计预扣预缴应纳税所得额为</a:t>
            </a:r>
            <a:r>
              <a:rPr lang="en-US" altLang="zh-CN" sz="1600" dirty="0">
                <a:latin typeface="Calibri" panose="020F0502020204030204" pitchFamily="34" charset="0"/>
                <a:ea typeface="宋体" panose="02010600030101010101" pitchFamily="2" charset="-122"/>
              </a:rPr>
              <a:t>37000</a:t>
            </a:r>
            <a:r>
              <a:rPr lang="zh-CN" altLang="en-US" sz="1600" dirty="0">
                <a:latin typeface="Calibri" panose="020F0502020204030204" pitchFamily="34" charset="0"/>
                <a:ea typeface="宋体" panose="02010600030101010101" pitchFamily="2" charset="-122"/>
              </a:rPr>
              <a:t>元，已适用</a:t>
            </a:r>
            <a:r>
              <a:rPr lang="en-US" altLang="zh-CN" sz="1600" dirty="0">
                <a:latin typeface="Calibri" panose="020F0502020204030204" pitchFamily="34" charset="0"/>
                <a:ea typeface="宋体" panose="02010600030101010101" pitchFamily="2" charset="-122"/>
              </a:rPr>
              <a:t>10%</a:t>
            </a:r>
            <a:r>
              <a:rPr lang="zh-CN" altLang="en-US" sz="1600" dirty="0">
                <a:latin typeface="Calibri" panose="020F0502020204030204" pitchFamily="34" charset="0"/>
                <a:ea typeface="宋体" panose="02010600030101010101" pitchFamily="2" charset="-122"/>
              </a:rPr>
              <a:t>的税率，因此</a:t>
            </a:r>
            <a:r>
              <a:rPr lang="en-US" altLang="zh-CN" sz="1600" dirty="0">
                <a:latin typeface="Calibri" panose="020F0502020204030204" pitchFamily="34" charset="0"/>
                <a:ea typeface="宋体" panose="02010600030101010101" pitchFamily="2" charset="-122"/>
              </a:rPr>
              <a:t>2</a:t>
            </a:r>
            <a:r>
              <a:rPr lang="zh-CN" altLang="en-US" sz="1600" dirty="0">
                <a:latin typeface="Calibri" panose="020F0502020204030204" pitchFamily="34" charset="0"/>
                <a:ea typeface="宋体" panose="02010600030101010101" pitchFamily="2" charset="-122"/>
              </a:rPr>
              <a:t>月份和</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月份应预扣预缴有所增高。</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593"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67594" name="Text Placeholder 3"/>
          <p:cNvSpPr txBox="1"/>
          <p:nvPr/>
        </p:nvSpPr>
        <p:spPr>
          <a:xfrm>
            <a:off x="922338" y="898525"/>
            <a:ext cx="4873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p>
        </p:txBody>
      </p:sp>
      <p:sp>
        <p:nvSpPr>
          <p:cNvPr id="67595" name="TextBox 32"/>
          <p:cNvSpPr txBox="1"/>
          <p:nvPr/>
        </p:nvSpPr>
        <p:spPr>
          <a:xfrm>
            <a:off x="812800" y="1576388"/>
            <a:ext cx="7518400" cy="2949575"/>
          </a:xfrm>
          <a:prstGeom prst="rect">
            <a:avLst/>
          </a:prstGeom>
          <a:noFill/>
          <a:ln w="9525">
            <a:noFill/>
          </a:ln>
        </p:spPr>
        <p:txBody>
          <a:bodyPr lIns="0" tIns="0" rIns="0" bIns="0" anchor="t">
            <a:spAutoFit/>
          </a:bodyPr>
          <a:lstStyle/>
          <a:p>
            <a:pPr indent="457200" algn="just">
              <a:lnSpc>
                <a:spcPct val="120000"/>
              </a:lnSpc>
            </a:pP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计算预扣预缴应纳税所得额。</a:t>
            </a:r>
          </a:p>
          <a:p>
            <a:pPr indent="457200" algn="just">
              <a:lnSpc>
                <a:spcPct val="120000"/>
              </a:lnSpc>
            </a:pPr>
            <a:r>
              <a:rPr lang="zh-CN" altLang="en-US" sz="1600" dirty="0">
                <a:latin typeface="Calibri" panose="020F0502020204030204" pitchFamily="34" charset="0"/>
                <a:ea typeface="宋体" panose="02010600030101010101" pitchFamily="2" charset="-122"/>
              </a:rPr>
              <a:t>三项综合所得以每次收入减除</a:t>
            </a:r>
            <a:r>
              <a:rPr lang="zh-CN" altLang="en-US" sz="1600" dirty="0">
                <a:solidFill>
                  <a:srgbClr val="FF0000"/>
                </a:solidFill>
                <a:latin typeface="黑体" pitchFamily="49" charset="-122"/>
                <a:ea typeface="黑体" pitchFamily="49" charset="-122"/>
              </a:rPr>
              <a:t>费用</a:t>
            </a:r>
            <a:r>
              <a:rPr lang="zh-CN" altLang="en-US" sz="1600" dirty="0">
                <a:latin typeface="Calibri" panose="020F0502020204030204" pitchFamily="34" charset="0"/>
                <a:ea typeface="宋体" panose="02010600030101010101" pitchFamily="2" charset="-122"/>
              </a:rPr>
              <a:t>后的余额为收入额；稿酬所得的收入额减按百分之七十计算。</a:t>
            </a:r>
          </a:p>
          <a:p>
            <a:pPr indent="457200" algn="just">
              <a:lnSpc>
                <a:spcPct val="120000"/>
              </a:lnSpc>
            </a:pPr>
            <a:r>
              <a:rPr lang="zh-CN" altLang="en-US" sz="1600" dirty="0">
                <a:latin typeface="Calibri" panose="020F0502020204030204" pitchFamily="34" charset="0"/>
                <a:ea typeface="宋体" panose="02010600030101010101" pitchFamily="2" charset="-122"/>
              </a:rPr>
              <a:t>每次收入不超过四千元的，费用按八百元计算；</a:t>
            </a:r>
          </a:p>
          <a:p>
            <a:pPr indent="457200" algn="just">
              <a:lnSpc>
                <a:spcPct val="120000"/>
              </a:lnSpc>
            </a:pPr>
            <a:r>
              <a:rPr lang="zh-CN" altLang="en-US" sz="1600" dirty="0">
                <a:latin typeface="Calibri" panose="020F0502020204030204" pitchFamily="34" charset="0"/>
                <a:ea typeface="宋体" panose="02010600030101010101" pitchFamily="2" charset="-122"/>
              </a:rPr>
              <a:t>每次收入四千元以上的，减除费用按百分之二十计算。</a:t>
            </a: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en-US" altLang="zh-CN" sz="1600" dirty="0">
                <a:latin typeface="Calibri" panose="020F0502020204030204" pitchFamily="34" charset="0"/>
                <a:ea typeface="宋体" panose="02010600030101010101" pitchFamily="2" charset="-122"/>
              </a:rPr>
              <a:t>2. </a:t>
            </a:r>
            <a:r>
              <a:rPr lang="zh-CN" altLang="en-US" sz="1600" dirty="0">
                <a:latin typeface="Calibri" panose="020F0502020204030204" pitchFamily="34" charset="0"/>
                <a:ea typeface="宋体" panose="02010600030101010101" pitchFamily="2" charset="-122"/>
              </a:rPr>
              <a:t>计算应纳税所得额：</a:t>
            </a:r>
            <a:r>
              <a:rPr lang="zh-CN" altLang="en-US" sz="1600" dirty="0">
                <a:latin typeface="Calibri" panose="020F0502020204030204" pitchFamily="34" charset="0"/>
                <a:ea typeface="宋体" panose="02010600030101010101" pitchFamily="2" charset="-122"/>
                <a:sym typeface="+mn-ea"/>
              </a:rPr>
              <a:t>以每次收入额为预扣预缴应纳税所得额。</a:t>
            </a:r>
          </a:p>
          <a:p>
            <a:pPr indent="457200" algn="just">
              <a:lnSpc>
                <a:spcPct val="120000"/>
              </a:lnSpc>
            </a:pPr>
            <a:endParaRPr lang="zh-CN" altLang="en-US" sz="1600" dirty="0">
              <a:latin typeface="Calibri" panose="020F0502020204030204" pitchFamily="34" charset="0"/>
              <a:ea typeface="宋体" panose="02010600030101010101" pitchFamily="2" charset="-122"/>
              <a:sym typeface="+mn-ea"/>
            </a:endParaRPr>
          </a:p>
          <a:p>
            <a:pPr indent="457200" algn="just">
              <a:lnSpc>
                <a:spcPct val="120000"/>
              </a:lnSpc>
            </a:pPr>
            <a:r>
              <a:rPr lang="en-US" altLang="zh-CN" sz="1600" dirty="0">
                <a:latin typeface="Calibri" panose="020F0502020204030204" pitchFamily="34" charset="0"/>
                <a:ea typeface="宋体" panose="02010600030101010101" pitchFamily="2" charset="-122"/>
                <a:sym typeface="+mn-ea"/>
              </a:rPr>
              <a:t>3.</a:t>
            </a:r>
            <a:r>
              <a:rPr lang="zh-CN" altLang="en-US" sz="1600" dirty="0">
                <a:latin typeface="Calibri" panose="020F0502020204030204" pitchFamily="34" charset="0"/>
                <a:ea typeface="宋体" panose="02010600030101010101" pitchFamily="2" charset="-122"/>
              </a:rPr>
              <a:t>计算预扣预缴应纳税额。根据预扣预缴应纳税所得额乘以适用预扣率计算应预扣预缴税额。劳务：</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档预扣率；稿酬、特许权使用费：预扣率</a:t>
            </a:r>
            <a:r>
              <a:rPr lang="en-US" altLang="zh-CN" sz="1600" dirty="0">
                <a:latin typeface="Calibri" panose="020F0502020204030204" pitchFamily="34" charset="0"/>
                <a:ea typeface="宋体" panose="02010600030101010101" pitchFamily="2" charset="-122"/>
              </a:rPr>
              <a:t>20%</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矩形 31"/>
          <p:cNvSpPr/>
          <p:nvPr/>
        </p:nvSpPr>
        <p:spPr>
          <a:xfrm>
            <a:off x="2843213" y="1276350"/>
            <a:ext cx="5545138" cy="144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等腰三角形 5"/>
          <p:cNvSpPr/>
          <p:nvPr/>
        </p:nvSpPr>
        <p:spPr>
          <a:xfrm rot="5400000">
            <a:off x="1105694" y="1070769"/>
            <a:ext cx="1449388" cy="1860550"/>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296" name="TextBox 36"/>
          <p:cNvSpPr txBox="1"/>
          <p:nvPr/>
        </p:nvSpPr>
        <p:spPr>
          <a:xfrm>
            <a:off x="2987675" y="1760538"/>
            <a:ext cx="5616575" cy="306387"/>
          </a:xfrm>
          <a:prstGeom prst="rect">
            <a:avLst/>
          </a:prstGeom>
          <a:noFill/>
          <a:ln w="9525">
            <a:noFill/>
          </a:ln>
        </p:spPr>
        <p:txBody>
          <a:bodyPr lIns="0" tIns="0" rIns="0" bIns="0" anchor="t">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日常由单位发工资时按月预扣税款时办理</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1325563" y="1643063"/>
            <a:ext cx="876300" cy="549275"/>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01</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900113" y="3049588"/>
            <a:ext cx="5543550" cy="1450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等腰三角形 30"/>
          <p:cNvSpPr/>
          <p:nvPr/>
        </p:nvSpPr>
        <p:spPr>
          <a:xfrm rot="16200000" flipH="1">
            <a:off x="6732588" y="2844800"/>
            <a:ext cx="1450975" cy="1860550"/>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TextBox 46"/>
          <p:cNvSpPr txBox="1"/>
          <p:nvPr/>
        </p:nvSpPr>
        <p:spPr>
          <a:xfrm>
            <a:off x="7086600" y="3457575"/>
            <a:ext cx="874713" cy="549275"/>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30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30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301" name="TextBox 47"/>
          <p:cNvSpPr txBox="1"/>
          <p:nvPr/>
        </p:nvSpPr>
        <p:spPr>
          <a:xfrm>
            <a:off x="1133475" y="3581400"/>
            <a:ext cx="5076825" cy="304800"/>
          </a:xfrm>
          <a:prstGeom prst="rect">
            <a:avLst/>
          </a:prstGeom>
          <a:noFill/>
          <a:ln w="9525">
            <a:noFill/>
          </a:ln>
        </p:spPr>
        <p:txBody>
          <a:bodyPr lIns="0" tIns="0" rIns="0" bIns="0" anchor="t">
            <a:spAutoFit/>
          </a:bodyPr>
          <a:lstStyle/>
          <a:p>
            <a:pPr defTabSz="914400"/>
            <a:r>
              <a:rPr lang="zh-CN" altLang="en-US" sz="2000" dirty="0">
                <a:solidFill>
                  <a:srgbClr val="404040"/>
                </a:solidFill>
                <a:latin typeface="微软雅黑" panose="020B0503020204020204" pitchFamily="34" charset="-122"/>
                <a:ea typeface="微软雅黑" panose="020B0503020204020204" pitchFamily="34" charset="-122"/>
              </a:rPr>
              <a:t>次年</a:t>
            </a:r>
            <a:r>
              <a:rPr lang="en-US" altLang="zh-CN" sz="2000" dirty="0">
                <a:solidFill>
                  <a:srgbClr val="404040"/>
                </a:solidFill>
                <a:latin typeface="微软雅黑" panose="020B0503020204020204" pitchFamily="34" charset="-122"/>
                <a:ea typeface="微软雅黑" panose="020B0503020204020204" pitchFamily="34" charset="-122"/>
              </a:rPr>
              <a:t>3</a:t>
            </a:r>
            <a:r>
              <a:rPr lang="zh-CN" altLang="en-US" sz="2000" dirty="0">
                <a:solidFill>
                  <a:srgbClr val="404040"/>
                </a:solidFill>
                <a:latin typeface="微软雅黑" panose="020B0503020204020204" pitchFamily="34" charset="-122"/>
                <a:ea typeface="微软雅黑" panose="020B0503020204020204" pitchFamily="34" charset="-122"/>
              </a:rPr>
              <a:t>月</a:t>
            </a:r>
            <a:r>
              <a:rPr lang="en-US" altLang="zh-CN" sz="2000" dirty="0">
                <a:solidFill>
                  <a:srgbClr val="404040"/>
                </a:solidFill>
                <a:latin typeface="微软雅黑" panose="020B0503020204020204" pitchFamily="34" charset="-122"/>
                <a:ea typeface="微软雅黑" panose="020B0503020204020204" pitchFamily="34" charset="-122"/>
              </a:rPr>
              <a:t>1</a:t>
            </a:r>
            <a:r>
              <a:rPr lang="zh-CN" altLang="en-US" sz="2000" dirty="0">
                <a:solidFill>
                  <a:srgbClr val="404040"/>
                </a:solidFill>
                <a:latin typeface="微软雅黑" panose="020B0503020204020204" pitchFamily="34" charset="-122"/>
                <a:ea typeface="微软雅黑" panose="020B0503020204020204" pitchFamily="34" charset="-122"/>
              </a:rPr>
              <a:t>日至</a:t>
            </a:r>
            <a:r>
              <a:rPr lang="en-US" altLang="zh-CN" sz="2000" dirty="0">
                <a:solidFill>
                  <a:srgbClr val="404040"/>
                </a:solidFill>
                <a:latin typeface="微软雅黑" panose="020B0503020204020204" pitchFamily="34" charset="-122"/>
                <a:ea typeface="微软雅黑" panose="020B0503020204020204" pitchFamily="34" charset="-122"/>
              </a:rPr>
              <a:t>6</a:t>
            </a:r>
            <a:r>
              <a:rPr lang="zh-CN" altLang="en-US" sz="2000" dirty="0">
                <a:solidFill>
                  <a:srgbClr val="404040"/>
                </a:solidFill>
                <a:latin typeface="微软雅黑" panose="020B0503020204020204" pitchFamily="34" charset="-122"/>
                <a:ea typeface="微软雅黑" panose="020B0503020204020204" pitchFamily="34" charset="-122"/>
              </a:rPr>
              <a:t>月</a:t>
            </a:r>
            <a:r>
              <a:rPr lang="en-US" altLang="zh-CN" sz="2000" dirty="0">
                <a:solidFill>
                  <a:srgbClr val="404040"/>
                </a:solidFill>
                <a:latin typeface="微软雅黑" panose="020B0503020204020204" pitchFamily="34" charset="-122"/>
                <a:ea typeface="微软雅黑" panose="020B0503020204020204" pitchFamily="34" charset="-122"/>
              </a:rPr>
              <a:t>30</a:t>
            </a:r>
            <a:r>
              <a:rPr lang="zh-CN" altLang="en-US" sz="2000" dirty="0">
                <a:solidFill>
                  <a:srgbClr val="404040"/>
                </a:solidFill>
                <a:latin typeface="微软雅黑" panose="020B0503020204020204" pitchFamily="34" charset="-122"/>
                <a:ea typeface="微软雅黑" panose="020B0503020204020204" pitchFamily="34" charset="-122"/>
              </a:rPr>
              <a:t>日自行汇算清缴申报办理</a:t>
            </a:r>
            <a:endParaRPr lang="en-US" altLang="zh-CN" sz="2000" dirty="0">
              <a:solidFill>
                <a:srgbClr val="404040"/>
              </a:solidFill>
              <a:latin typeface="微软雅黑" panose="020B0503020204020204" pitchFamily="34" charset="-122"/>
              <a:ea typeface="微软雅黑" panose="020B0503020204020204" pitchFamily="34" charset="-122"/>
            </a:endParaRPr>
          </a:p>
        </p:txBody>
      </p:sp>
      <p:sp>
        <p:nvSpPr>
          <p:cNvPr id="7" name="页脚占位符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68614"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68615" name="Text Placeholder 3"/>
          <p:cNvSpPr txBox="1"/>
          <p:nvPr/>
        </p:nvSpPr>
        <p:spPr>
          <a:xfrm>
            <a:off x="922338" y="898525"/>
            <a:ext cx="4873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p>
        </p:txBody>
      </p:sp>
      <p:pic>
        <p:nvPicPr>
          <p:cNvPr id="68616" name="Picture 2"/>
          <p:cNvPicPr>
            <a:picLocks noChangeAspect="1"/>
          </p:cNvPicPr>
          <p:nvPr/>
        </p:nvPicPr>
        <p:blipFill>
          <a:blip r:embed="rId3" cstate="print"/>
          <a:stretch>
            <a:fillRect/>
          </a:stretch>
        </p:blipFill>
        <p:spPr>
          <a:xfrm>
            <a:off x="504825" y="1477963"/>
            <a:ext cx="7985125" cy="2914650"/>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31194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4387850"/>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641"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69642" name="Text Placeholder 3"/>
          <p:cNvSpPr txBox="1"/>
          <p:nvPr/>
        </p:nvSpPr>
        <p:spPr>
          <a:xfrm>
            <a:off x="922338" y="898525"/>
            <a:ext cx="4873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p>
        </p:txBody>
      </p:sp>
      <p:sp>
        <p:nvSpPr>
          <p:cNvPr id="69643" name="TextBox 32"/>
          <p:cNvSpPr txBox="1"/>
          <p:nvPr/>
        </p:nvSpPr>
        <p:spPr>
          <a:xfrm>
            <a:off x="827088" y="1708150"/>
            <a:ext cx="7519987" cy="2659063"/>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：假如某居民个人取得劳务报酬所得</a:t>
            </a:r>
            <a:r>
              <a:rPr lang="en-US" altLang="zh-CN" sz="1600" dirty="0">
                <a:latin typeface="Calibri" panose="020F0502020204030204" pitchFamily="34" charset="0"/>
                <a:ea typeface="宋体" panose="02010600030101010101" pitchFamily="2" charset="-122"/>
              </a:rPr>
              <a:t>2000</a:t>
            </a:r>
            <a:r>
              <a:rPr lang="zh-CN" altLang="en-US" sz="1600" dirty="0">
                <a:latin typeface="Calibri" panose="020F0502020204030204" pitchFamily="34" charset="0"/>
                <a:ea typeface="宋体" panose="02010600030101010101" pitchFamily="2" charset="-122"/>
              </a:rPr>
              <a:t>元，则这笔所得应预扣预缴税额计算过程为：</a:t>
            </a:r>
          </a:p>
          <a:p>
            <a:pPr indent="457200" algn="just">
              <a:lnSpc>
                <a:spcPct val="120000"/>
              </a:lnSpc>
            </a:pPr>
            <a:r>
              <a:rPr lang="zh-CN" altLang="en-US" sz="1600" dirty="0">
                <a:latin typeface="Calibri" panose="020F0502020204030204" pitchFamily="34" charset="0"/>
                <a:ea typeface="宋体" panose="02010600030101010101" pitchFamily="2" charset="-122"/>
              </a:rPr>
              <a:t>收入额：</a:t>
            </a:r>
            <a:r>
              <a:rPr lang="en-US" altLang="zh-CN" sz="1600" dirty="0">
                <a:latin typeface="Calibri" panose="020F0502020204030204" pitchFamily="34" charset="0"/>
                <a:ea typeface="宋体" panose="02010600030101010101" pitchFamily="2" charset="-122"/>
              </a:rPr>
              <a:t>2000-800=1200</a:t>
            </a:r>
            <a:r>
              <a:rPr lang="zh-CN" altLang="en-US" sz="1600" dirty="0">
                <a:latin typeface="Calibri" panose="020F0502020204030204" pitchFamily="34" charset="0"/>
                <a:ea typeface="宋体" panose="02010600030101010101" pitchFamily="2" charset="-122"/>
              </a:rPr>
              <a:t>元</a:t>
            </a:r>
          </a:p>
          <a:p>
            <a:pPr indent="457200" algn="just">
              <a:lnSpc>
                <a:spcPct val="120000"/>
              </a:lnSpc>
            </a:pPr>
            <a:r>
              <a:rPr lang="zh-CN" altLang="en-US" sz="1600" dirty="0">
                <a:latin typeface="Calibri" panose="020F0502020204030204" pitchFamily="34" charset="0"/>
                <a:ea typeface="宋体" panose="02010600030101010101" pitchFamily="2" charset="-122"/>
              </a:rPr>
              <a:t>应预扣预缴税额：</a:t>
            </a:r>
            <a:r>
              <a:rPr lang="en-US" altLang="zh-CN" sz="1600" dirty="0">
                <a:latin typeface="Calibri" panose="020F0502020204030204" pitchFamily="34" charset="0"/>
                <a:ea typeface="宋体" panose="02010600030101010101" pitchFamily="2" charset="-122"/>
              </a:rPr>
              <a:t>1200×20%=240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4</a:t>
            </a:r>
            <a:r>
              <a:rPr lang="zh-CN" altLang="en-US" sz="1600" dirty="0">
                <a:latin typeface="Calibri" panose="020F0502020204030204" pitchFamily="34" charset="0"/>
                <a:ea typeface="宋体" panose="02010600030101010101" pitchFamily="2" charset="-122"/>
              </a:rPr>
              <a:t>：假如某居民个人取得稿酬所得</a:t>
            </a:r>
            <a:r>
              <a:rPr lang="en-US" altLang="zh-CN" sz="1600" dirty="0">
                <a:latin typeface="Calibri" panose="020F0502020204030204" pitchFamily="34" charset="0"/>
                <a:ea typeface="宋体" panose="02010600030101010101" pitchFamily="2" charset="-122"/>
              </a:rPr>
              <a:t>40000</a:t>
            </a:r>
            <a:r>
              <a:rPr lang="zh-CN" altLang="en-US" sz="1600" dirty="0">
                <a:latin typeface="Calibri" panose="020F0502020204030204" pitchFamily="34" charset="0"/>
                <a:ea typeface="宋体" panose="02010600030101010101" pitchFamily="2" charset="-122"/>
              </a:rPr>
              <a:t>元，则这笔所得应预扣预缴税额计算过程为：</a:t>
            </a:r>
          </a:p>
          <a:p>
            <a:pPr indent="457200" algn="just">
              <a:lnSpc>
                <a:spcPct val="120000"/>
              </a:lnSpc>
            </a:pPr>
            <a:r>
              <a:rPr lang="zh-CN" altLang="en-US" sz="1600" dirty="0">
                <a:latin typeface="Calibri" panose="020F0502020204030204" pitchFamily="34" charset="0"/>
                <a:ea typeface="宋体" panose="02010600030101010101" pitchFamily="2" charset="-122"/>
              </a:rPr>
              <a:t>收入额：（</a:t>
            </a:r>
            <a:r>
              <a:rPr lang="en-US" altLang="zh-CN" sz="1600" dirty="0">
                <a:latin typeface="Calibri" panose="020F0502020204030204" pitchFamily="34" charset="0"/>
                <a:ea typeface="宋体" panose="02010600030101010101" pitchFamily="2" charset="-122"/>
              </a:rPr>
              <a:t>40000-40000×20%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×70%=22400</a:t>
            </a:r>
            <a:r>
              <a:rPr lang="zh-CN" altLang="en-US" sz="1600" dirty="0">
                <a:latin typeface="Calibri" panose="020F0502020204030204" pitchFamily="34" charset="0"/>
                <a:ea typeface="宋体" panose="02010600030101010101" pitchFamily="2" charset="-122"/>
              </a:rPr>
              <a:t>元</a:t>
            </a:r>
          </a:p>
          <a:p>
            <a:pPr indent="457200" algn="just">
              <a:lnSpc>
                <a:spcPct val="120000"/>
              </a:lnSpc>
            </a:pPr>
            <a:r>
              <a:rPr lang="zh-CN" altLang="en-US" sz="1600" dirty="0">
                <a:latin typeface="Calibri" panose="020F0502020204030204" pitchFamily="34" charset="0"/>
                <a:ea typeface="宋体" panose="02010600030101010101" pitchFamily="2" charset="-122"/>
              </a:rPr>
              <a:t>应预扣预缴税额：</a:t>
            </a:r>
            <a:r>
              <a:rPr lang="en-US" altLang="zh-CN" sz="1600" dirty="0">
                <a:latin typeface="Calibri" panose="020F0502020204030204" pitchFamily="34" charset="0"/>
                <a:ea typeface="宋体" panose="02010600030101010101" pitchFamily="2" charset="-122"/>
              </a:rPr>
              <a:t>22400×20%=4480</a:t>
            </a:r>
            <a:r>
              <a:rPr lang="zh-CN" altLang="en-US" sz="1600" dirty="0">
                <a:latin typeface="Calibri" panose="020F0502020204030204" pitchFamily="34" charset="0"/>
                <a:ea typeface="宋体" panose="02010600030101010101" pitchFamily="2" charset="-122"/>
              </a:rPr>
              <a:t>元</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58753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居民个人综合所得预扣预缴税款的计算方法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0662" name="Shape 1794"/>
          <p:cNvSpPr/>
          <p:nvPr/>
        </p:nvSpPr>
        <p:spPr>
          <a:xfrm>
            <a:off x="755650" y="823913"/>
            <a:ext cx="5329238"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70663" name="Text Placeholder 3"/>
          <p:cNvSpPr txBox="1"/>
          <p:nvPr/>
        </p:nvSpPr>
        <p:spPr>
          <a:xfrm>
            <a:off x="922338" y="898525"/>
            <a:ext cx="4873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劳务报酬所得、稿酬所得、特许权使用费所得税款的计算方法</a:t>
            </a:r>
          </a:p>
        </p:txBody>
      </p:sp>
      <p:sp>
        <p:nvSpPr>
          <p:cNvPr id="70664" name="Freeform 7"/>
          <p:cNvSpPr/>
          <p:nvPr/>
        </p:nvSpPr>
        <p:spPr>
          <a:xfrm>
            <a:off x="3965575" y="1524000"/>
            <a:ext cx="1038225" cy="915988"/>
          </a:xfrm>
          <a:custGeom>
            <a:avLst/>
            <a:gdLst/>
            <a:ahLst/>
            <a:cxnLst>
              <a:cxn ang="0">
                <a:pos x="401606192" y="354770817"/>
              </a:cxn>
              <a:cxn ang="0">
                <a:pos x="200803289" y="0"/>
              </a:cxn>
              <a:cxn ang="0">
                <a:pos x="0" y="354770817"/>
              </a:cxn>
              <a:cxn ang="0">
                <a:pos x="401606192" y="354770817"/>
              </a:cxn>
            </a:cxnLst>
            <a:rect l="0" t="0" r="0" b="0"/>
            <a:pathLst>
              <a:path w="2684" h="2365">
                <a:moveTo>
                  <a:pt x="2684" y="2365"/>
                </a:moveTo>
                <a:lnTo>
                  <a:pt x="1342" y="0"/>
                </a:lnTo>
                <a:lnTo>
                  <a:pt x="0" y="2365"/>
                </a:lnTo>
                <a:lnTo>
                  <a:pt x="2684" y="2365"/>
                </a:lnTo>
                <a:close/>
              </a:path>
            </a:pathLst>
          </a:custGeom>
          <a:solidFill>
            <a:schemeClr val="accent1"/>
          </a:solidFill>
          <a:ln w="9525">
            <a:noFill/>
          </a:ln>
        </p:spPr>
        <p:txBody>
          <a:bodyPr/>
          <a:lstStyle/>
          <a:p>
            <a:endParaRPr lang="zh-CN" altLang="en-US"/>
          </a:p>
        </p:txBody>
      </p:sp>
      <p:sp>
        <p:nvSpPr>
          <p:cNvPr id="70665" name="Freeform 8"/>
          <p:cNvSpPr/>
          <p:nvPr/>
        </p:nvSpPr>
        <p:spPr>
          <a:xfrm>
            <a:off x="2936875" y="2439988"/>
            <a:ext cx="1028700" cy="990600"/>
          </a:xfrm>
          <a:custGeom>
            <a:avLst/>
            <a:gdLst/>
            <a:ahLst/>
            <a:cxnLst>
              <a:cxn ang="0">
                <a:pos x="397231066" y="0"/>
              </a:cxn>
              <a:cxn ang="0">
                <a:pos x="0" y="82203108"/>
              </a:cxn>
              <a:cxn ang="0">
                <a:pos x="273618364" y="384366718"/>
              </a:cxn>
              <a:cxn ang="0">
                <a:pos x="397231066" y="0"/>
              </a:cxn>
            </a:cxnLst>
            <a:rect l="0" t="0" r="0" b="0"/>
            <a:pathLst>
              <a:path w="2664" h="2553">
                <a:moveTo>
                  <a:pt x="2664" y="0"/>
                </a:moveTo>
                <a:lnTo>
                  <a:pt x="0" y="546"/>
                </a:lnTo>
                <a:lnTo>
                  <a:pt x="1835" y="2553"/>
                </a:lnTo>
                <a:lnTo>
                  <a:pt x="2664" y="0"/>
                </a:lnTo>
                <a:close/>
              </a:path>
            </a:pathLst>
          </a:custGeom>
          <a:solidFill>
            <a:schemeClr val="accent1"/>
          </a:solidFill>
          <a:ln w="9525">
            <a:noFill/>
          </a:ln>
        </p:spPr>
        <p:txBody>
          <a:bodyPr/>
          <a:lstStyle/>
          <a:p>
            <a:endParaRPr lang="zh-CN" altLang="en-US"/>
          </a:p>
        </p:txBody>
      </p:sp>
      <p:sp>
        <p:nvSpPr>
          <p:cNvPr id="70666" name="Freeform 9"/>
          <p:cNvSpPr/>
          <p:nvPr/>
        </p:nvSpPr>
        <p:spPr>
          <a:xfrm>
            <a:off x="3527425" y="3430588"/>
            <a:ext cx="955675" cy="1044575"/>
          </a:xfrm>
          <a:custGeom>
            <a:avLst/>
            <a:gdLst/>
            <a:ahLst/>
            <a:cxnLst>
              <a:cxn ang="0">
                <a:pos x="45437786" y="0"/>
              </a:cxn>
              <a:cxn ang="0">
                <a:pos x="0" y="403825610"/>
              </a:cxn>
              <a:cxn ang="0">
                <a:pos x="368866957" y="235838913"/>
              </a:cxn>
              <a:cxn ang="0">
                <a:pos x="45437786" y="0"/>
              </a:cxn>
            </a:cxnLst>
            <a:rect l="0" t="0" r="0" b="0"/>
            <a:pathLst>
              <a:path w="2476" h="2702">
                <a:moveTo>
                  <a:pt x="305" y="0"/>
                </a:moveTo>
                <a:lnTo>
                  <a:pt x="0" y="2702"/>
                </a:lnTo>
                <a:lnTo>
                  <a:pt x="2476" y="1578"/>
                </a:lnTo>
                <a:lnTo>
                  <a:pt x="305" y="0"/>
                </a:lnTo>
                <a:close/>
              </a:path>
            </a:pathLst>
          </a:custGeom>
          <a:solidFill>
            <a:schemeClr val="accent1"/>
          </a:solidFill>
          <a:ln w="9525">
            <a:noFill/>
          </a:ln>
        </p:spPr>
        <p:txBody>
          <a:bodyPr/>
          <a:lstStyle/>
          <a:p>
            <a:endParaRPr lang="zh-CN" altLang="en-US"/>
          </a:p>
        </p:txBody>
      </p:sp>
      <p:sp>
        <p:nvSpPr>
          <p:cNvPr id="70667" name="Freeform 10"/>
          <p:cNvSpPr/>
          <p:nvPr/>
        </p:nvSpPr>
        <p:spPr>
          <a:xfrm>
            <a:off x="4483100" y="3430588"/>
            <a:ext cx="958850" cy="1044575"/>
          </a:xfrm>
          <a:custGeom>
            <a:avLst/>
            <a:gdLst/>
            <a:ahLst/>
            <a:cxnLst>
              <a:cxn ang="0">
                <a:pos x="0" y="235838913"/>
              </a:cxn>
              <a:cxn ang="0">
                <a:pos x="371321971" y="403825610"/>
              </a:cxn>
              <a:cxn ang="0">
                <a:pos x="325731692" y="0"/>
              </a:cxn>
              <a:cxn ang="0">
                <a:pos x="0" y="235838913"/>
              </a:cxn>
            </a:cxnLst>
            <a:rect l="0" t="0" r="0" b="0"/>
            <a:pathLst>
              <a:path w="2476" h="2702">
                <a:moveTo>
                  <a:pt x="0" y="1578"/>
                </a:moveTo>
                <a:lnTo>
                  <a:pt x="2476" y="2702"/>
                </a:lnTo>
                <a:lnTo>
                  <a:pt x="2172" y="0"/>
                </a:lnTo>
                <a:lnTo>
                  <a:pt x="0" y="1578"/>
                </a:lnTo>
                <a:close/>
              </a:path>
            </a:pathLst>
          </a:custGeom>
          <a:solidFill>
            <a:schemeClr val="accent1"/>
          </a:solidFill>
          <a:ln w="9525">
            <a:noFill/>
          </a:ln>
        </p:spPr>
        <p:txBody>
          <a:bodyPr/>
          <a:lstStyle/>
          <a:p>
            <a:endParaRPr lang="zh-CN" altLang="en-US"/>
          </a:p>
        </p:txBody>
      </p:sp>
      <p:sp>
        <p:nvSpPr>
          <p:cNvPr id="70668" name="Freeform 11"/>
          <p:cNvSpPr/>
          <p:nvPr/>
        </p:nvSpPr>
        <p:spPr>
          <a:xfrm>
            <a:off x="5003800" y="2439988"/>
            <a:ext cx="1028700" cy="990600"/>
          </a:xfrm>
          <a:custGeom>
            <a:avLst/>
            <a:gdLst/>
            <a:ahLst/>
            <a:cxnLst>
              <a:cxn ang="0">
                <a:pos x="123761803" y="384366718"/>
              </a:cxn>
              <a:cxn ang="0">
                <a:pos x="397231066" y="82203108"/>
              </a:cxn>
              <a:cxn ang="0">
                <a:pos x="0" y="0"/>
              </a:cxn>
              <a:cxn ang="0">
                <a:pos x="123761803" y="384366718"/>
              </a:cxn>
            </a:cxnLst>
            <a:rect l="0" t="0" r="0" b="0"/>
            <a:pathLst>
              <a:path w="2664" h="2553">
                <a:moveTo>
                  <a:pt x="830" y="2553"/>
                </a:moveTo>
                <a:lnTo>
                  <a:pt x="2664" y="546"/>
                </a:lnTo>
                <a:lnTo>
                  <a:pt x="0" y="0"/>
                </a:lnTo>
                <a:lnTo>
                  <a:pt x="830" y="2553"/>
                </a:lnTo>
                <a:close/>
              </a:path>
            </a:pathLst>
          </a:custGeom>
          <a:solidFill>
            <a:schemeClr val="accent1"/>
          </a:solidFill>
          <a:ln w="9525">
            <a:noFill/>
          </a:ln>
        </p:spPr>
        <p:txBody>
          <a:bodyPr/>
          <a:lstStyle/>
          <a:p>
            <a:endParaRPr lang="zh-CN" altLang="en-US"/>
          </a:p>
        </p:txBody>
      </p:sp>
      <p:sp>
        <p:nvSpPr>
          <p:cNvPr id="70669" name="矩形 8"/>
          <p:cNvSpPr/>
          <p:nvPr/>
        </p:nvSpPr>
        <p:spPr>
          <a:xfrm>
            <a:off x="5264150" y="2627313"/>
            <a:ext cx="357188" cy="431800"/>
          </a:xfrm>
          <a:prstGeom prst="rect">
            <a:avLst/>
          </a:prstGeom>
          <a:noFill/>
          <a:ln w="9525">
            <a:noFill/>
          </a:ln>
        </p:spPr>
        <p:txBody>
          <a:bodyPr lIns="0" tIns="0" rIns="0" bIns="0" anchor="t">
            <a:spAutoFit/>
          </a:bodyPr>
          <a:lstStyle/>
          <a:p>
            <a:pPr algn="ctr"/>
            <a:r>
              <a:rPr lang="en-US" altLang="zh-CN" sz="2800" dirty="0">
                <a:solidFill>
                  <a:schemeClr val="bg1"/>
                </a:solidFill>
                <a:latin typeface="Swiss911 UCm BT"/>
                <a:ea typeface="宋体" panose="02010600030101010101" pitchFamily="2" charset="-122"/>
                <a:sym typeface="Swiss911 UCm BT"/>
              </a:rPr>
              <a:t>02</a:t>
            </a:r>
            <a:endParaRPr lang="zh-CN" altLang="en-US" sz="2800" dirty="0">
              <a:solidFill>
                <a:schemeClr val="bg1"/>
              </a:solidFill>
              <a:latin typeface="Swiss911 UCm BT"/>
              <a:ea typeface="宋体" panose="02010600030101010101" pitchFamily="2" charset="-122"/>
              <a:sym typeface="Swiss911 UCm BT"/>
            </a:endParaRPr>
          </a:p>
        </p:txBody>
      </p:sp>
      <p:sp>
        <p:nvSpPr>
          <p:cNvPr id="70670" name="矩形 9"/>
          <p:cNvSpPr/>
          <p:nvPr/>
        </p:nvSpPr>
        <p:spPr>
          <a:xfrm>
            <a:off x="4905375" y="3767138"/>
            <a:ext cx="357188" cy="431800"/>
          </a:xfrm>
          <a:prstGeom prst="rect">
            <a:avLst/>
          </a:prstGeom>
          <a:noFill/>
          <a:ln w="9525">
            <a:noFill/>
          </a:ln>
        </p:spPr>
        <p:txBody>
          <a:bodyPr lIns="0" tIns="0" rIns="0" bIns="0" anchor="t">
            <a:spAutoFit/>
          </a:bodyPr>
          <a:lstStyle/>
          <a:p>
            <a:pPr algn="ctr"/>
            <a:r>
              <a:rPr lang="en-US" altLang="zh-CN" sz="2800" dirty="0">
                <a:solidFill>
                  <a:schemeClr val="bg1"/>
                </a:solidFill>
                <a:latin typeface="Swiss911 UCm BT"/>
                <a:ea typeface="宋体" panose="02010600030101010101" pitchFamily="2" charset="-122"/>
                <a:sym typeface="Swiss911 UCm BT"/>
              </a:rPr>
              <a:t>04</a:t>
            </a:r>
            <a:endParaRPr lang="zh-CN" altLang="en-US" sz="2800" dirty="0">
              <a:solidFill>
                <a:schemeClr val="bg1"/>
              </a:solidFill>
              <a:latin typeface="Swiss911 UCm BT"/>
              <a:ea typeface="宋体" panose="02010600030101010101" pitchFamily="2" charset="-122"/>
              <a:sym typeface="Swiss911 UCm BT"/>
            </a:endParaRPr>
          </a:p>
        </p:txBody>
      </p:sp>
      <p:sp>
        <p:nvSpPr>
          <p:cNvPr id="70671" name="矩形 10"/>
          <p:cNvSpPr/>
          <p:nvPr/>
        </p:nvSpPr>
        <p:spPr>
          <a:xfrm>
            <a:off x="3646488" y="3781425"/>
            <a:ext cx="357187" cy="431800"/>
          </a:xfrm>
          <a:prstGeom prst="rect">
            <a:avLst/>
          </a:prstGeom>
          <a:noFill/>
          <a:ln w="9525">
            <a:noFill/>
          </a:ln>
        </p:spPr>
        <p:txBody>
          <a:bodyPr lIns="0" tIns="0" rIns="0" bIns="0" anchor="t">
            <a:spAutoFit/>
          </a:bodyPr>
          <a:lstStyle/>
          <a:p>
            <a:pPr algn="ctr"/>
            <a:r>
              <a:rPr lang="en-US" altLang="zh-CN" sz="2800" dirty="0">
                <a:solidFill>
                  <a:schemeClr val="bg1"/>
                </a:solidFill>
                <a:latin typeface="Swiss911 UCm BT"/>
                <a:ea typeface="宋体" panose="02010600030101010101" pitchFamily="2" charset="-122"/>
                <a:sym typeface="Swiss911 UCm BT"/>
              </a:rPr>
              <a:t>03</a:t>
            </a:r>
            <a:endParaRPr lang="zh-CN" altLang="en-US" sz="2800" dirty="0">
              <a:solidFill>
                <a:schemeClr val="bg1"/>
              </a:solidFill>
              <a:latin typeface="Swiss911 UCm BT"/>
              <a:ea typeface="宋体" panose="02010600030101010101" pitchFamily="2" charset="-122"/>
              <a:sym typeface="Swiss911 UCm BT"/>
            </a:endParaRPr>
          </a:p>
        </p:txBody>
      </p:sp>
      <p:sp>
        <p:nvSpPr>
          <p:cNvPr id="70672" name="矩形 11"/>
          <p:cNvSpPr/>
          <p:nvPr/>
        </p:nvSpPr>
        <p:spPr>
          <a:xfrm>
            <a:off x="3348038" y="2636838"/>
            <a:ext cx="357187" cy="431800"/>
          </a:xfrm>
          <a:prstGeom prst="rect">
            <a:avLst/>
          </a:prstGeom>
          <a:noFill/>
          <a:ln w="9525">
            <a:noFill/>
          </a:ln>
        </p:spPr>
        <p:txBody>
          <a:bodyPr lIns="0" tIns="0" rIns="0" bIns="0" anchor="t">
            <a:spAutoFit/>
          </a:bodyPr>
          <a:lstStyle/>
          <a:p>
            <a:pPr algn="ctr"/>
            <a:r>
              <a:rPr lang="en-US" altLang="zh-CN" sz="2800" dirty="0">
                <a:solidFill>
                  <a:schemeClr val="bg1"/>
                </a:solidFill>
                <a:latin typeface="Swiss911 UCm BT"/>
                <a:ea typeface="宋体" panose="02010600030101010101" pitchFamily="2" charset="-122"/>
                <a:sym typeface="Swiss911 UCm BT"/>
              </a:rPr>
              <a:t>01</a:t>
            </a:r>
            <a:endParaRPr lang="zh-CN" altLang="en-US" sz="2800" dirty="0">
              <a:solidFill>
                <a:schemeClr val="bg1"/>
              </a:solidFill>
              <a:latin typeface="Swiss911 UCm BT"/>
              <a:ea typeface="宋体" panose="02010600030101010101" pitchFamily="2" charset="-122"/>
              <a:sym typeface="Swiss911 UCm BT"/>
            </a:endParaRPr>
          </a:p>
        </p:txBody>
      </p:sp>
      <p:sp>
        <p:nvSpPr>
          <p:cNvPr id="70673" name="TextBox 13"/>
          <p:cNvSpPr/>
          <p:nvPr/>
        </p:nvSpPr>
        <p:spPr>
          <a:xfrm>
            <a:off x="6084888" y="1687513"/>
            <a:ext cx="2578100" cy="1477962"/>
          </a:xfrm>
          <a:prstGeom prst="rect">
            <a:avLst/>
          </a:prstGeom>
          <a:noFill/>
          <a:ln w="9525">
            <a:noFill/>
          </a:ln>
        </p:spPr>
        <p:txBody>
          <a:bodyPr lIns="0" tIns="0" rIns="0" bIns="0" anchor="t">
            <a:spAutoFit/>
          </a:bodyPr>
          <a:lstStyle/>
          <a:p>
            <a:pPr algn="just"/>
            <a:r>
              <a:rPr lang="zh-CN" altLang="en-US" sz="1200" dirty="0">
                <a:solidFill>
                  <a:srgbClr val="595959"/>
                </a:solidFill>
                <a:latin typeface="微软雅黑" panose="020B0503020204020204" pitchFamily="34" charset="-122"/>
                <a:ea typeface="微软雅黑" panose="020B0503020204020204" pitchFamily="34" charset="-122"/>
              </a:rPr>
              <a:t>居民个人的上述三项所得和工资、薪金所得属于综合所得，年度汇算清缴时以四项所得的合计收入额减除费用六万元以及专项扣除、专项附加扣除和依法确定的其他扣除后的余额，为应纳税所得额。而根据个人所得税法及实施条例规定，上述三项所得日常预扣预缴税款时暂不减除上述扣除。</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70674" name="TextBox 16"/>
          <p:cNvSpPr/>
          <p:nvPr/>
        </p:nvSpPr>
        <p:spPr>
          <a:xfrm>
            <a:off x="468313" y="1711325"/>
            <a:ext cx="2374900" cy="1292225"/>
          </a:xfrm>
          <a:prstGeom prst="rect">
            <a:avLst/>
          </a:prstGeom>
          <a:noFill/>
          <a:ln w="9525">
            <a:noFill/>
          </a:ln>
        </p:spPr>
        <p:txBody>
          <a:bodyPr lIns="0" tIns="0" rIns="0" bIns="0" anchor="t">
            <a:spAutoFit/>
          </a:bodyPr>
          <a:lstStyle/>
          <a:p>
            <a:pPr algn="just"/>
            <a:r>
              <a:rPr lang="zh-CN" altLang="en-US" sz="1200" dirty="0">
                <a:solidFill>
                  <a:srgbClr val="595959"/>
                </a:solidFill>
                <a:latin typeface="微软雅黑" panose="020B0503020204020204" pitchFamily="34" charset="-122"/>
                <a:ea typeface="微软雅黑" panose="020B0503020204020204" pitchFamily="34" charset="-122"/>
              </a:rPr>
              <a:t>年度汇算清缴时，收入额为收入减除百分之二十的费用后的余额；预扣预缴时收入额为每次收入减除费用后的余额，其中，“收入不超过四千元的，费用按八百元计算；每次收入四千元以上的，费用按百分之二十计算”。</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60" name="TextBox 18"/>
          <p:cNvSpPr>
            <a:spLocks noChangeArrowheads="1"/>
          </p:cNvSpPr>
          <p:nvPr/>
        </p:nvSpPr>
        <p:spPr bwMode="auto">
          <a:xfrm>
            <a:off x="6046788" y="1419225"/>
            <a:ext cx="1765300" cy="215900"/>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可扣除的项目不同</a:t>
            </a:r>
          </a:p>
        </p:txBody>
      </p:sp>
      <p:sp>
        <p:nvSpPr>
          <p:cNvPr id="63" name="TextBox 21"/>
          <p:cNvSpPr>
            <a:spLocks noChangeArrowheads="1"/>
          </p:cNvSpPr>
          <p:nvPr/>
        </p:nvSpPr>
        <p:spPr bwMode="auto">
          <a:xfrm>
            <a:off x="468313" y="1403350"/>
            <a:ext cx="2016125" cy="214313"/>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收入额的计算方法不同</a:t>
            </a:r>
          </a:p>
        </p:txBody>
      </p:sp>
      <p:sp>
        <p:nvSpPr>
          <p:cNvPr id="70677" name="TextBox 22"/>
          <p:cNvSpPr/>
          <p:nvPr/>
        </p:nvSpPr>
        <p:spPr>
          <a:xfrm>
            <a:off x="3995738" y="2851150"/>
            <a:ext cx="992187" cy="554038"/>
          </a:xfrm>
          <a:prstGeom prst="rect">
            <a:avLst/>
          </a:prstGeom>
          <a:noFill/>
          <a:ln w="9525">
            <a:noFill/>
          </a:ln>
        </p:spPr>
        <p:txBody>
          <a:bodyPr lIns="0" tIns="0" rIns="0" bIns="0" anchor="t">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需要特别说明事项</a:t>
            </a:r>
          </a:p>
        </p:txBody>
      </p:sp>
      <p:sp>
        <p:nvSpPr>
          <p:cNvPr id="70678" name="TextBox 16"/>
          <p:cNvSpPr/>
          <p:nvPr/>
        </p:nvSpPr>
        <p:spPr>
          <a:xfrm>
            <a:off x="468313" y="3695700"/>
            <a:ext cx="2374900" cy="1108075"/>
          </a:xfrm>
          <a:prstGeom prst="rect">
            <a:avLst/>
          </a:prstGeom>
          <a:noFill/>
          <a:ln w="9525">
            <a:noFill/>
          </a:ln>
        </p:spPr>
        <p:txBody>
          <a:bodyPr lIns="0" tIns="0" rIns="0" bIns="0" anchor="t">
            <a:spAutoFit/>
          </a:bodyPr>
          <a:lstStyle/>
          <a:p>
            <a:pPr algn="just"/>
            <a:r>
              <a:rPr lang="zh-CN" altLang="en-US" sz="1200" dirty="0">
                <a:solidFill>
                  <a:srgbClr val="595959"/>
                </a:solidFill>
                <a:latin typeface="微软雅黑" panose="020B0503020204020204" pitchFamily="34" charset="-122"/>
                <a:ea typeface="微软雅黑" panose="020B0503020204020204" pitchFamily="34" charset="-122"/>
              </a:rPr>
              <a:t>年度汇算清缴时，适用百分之三至百分之四十五的超额累进税率；预扣预缴时，劳务报酬所得适用个人所得税预扣率表二，稿酬所得、特许权使用费所得适用百分之二十的比例预扣率。</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66" name="TextBox 21"/>
          <p:cNvSpPr>
            <a:spLocks noChangeArrowheads="1"/>
          </p:cNvSpPr>
          <p:nvPr/>
        </p:nvSpPr>
        <p:spPr bwMode="auto">
          <a:xfrm>
            <a:off x="468313" y="3387725"/>
            <a:ext cx="2016125" cy="215900"/>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适用的税率</a:t>
            </a:r>
            <a:r>
              <a:rPr kumimoji="0" lang="en-US" altLang="zh-CN"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预扣率不同</a:t>
            </a:r>
          </a:p>
        </p:txBody>
      </p:sp>
      <p:sp>
        <p:nvSpPr>
          <p:cNvPr id="70680" name="TextBox 16"/>
          <p:cNvSpPr/>
          <p:nvPr/>
        </p:nvSpPr>
        <p:spPr>
          <a:xfrm>
            <a:off x="6084888" y="3735388"/>
            <a:ext cx="2578100" cy="923925"/>
          </a:xfrm>
          <a:prstGeom prst="rect">
            <a:avLst/>
          </a:prstGeom>
          <a:noFill/>
          <a:ln w="9525">
            <a:noFill/>
          </a:ln>
        </p:spPr>
        <p:txBody>
          <a:bodyPr lIns="0" tIns="0" rIns="0" bIns="0" anchor="t">
            <a:spAutoFit/>
          </a:bodyPr>
          <a:lstStyle/>
          <a:p>
            <a:pPr algn="just"/>
            <a:r>
              <a:rPr lang="zh-CN" altLang="en-US" sz="1200" dirty="0">
                <a:solidFill>
                  <a:srgbClr val="595959"/>
                </a:solidFill>
                <a:latin typeface="微软雅黑" panose="020B0503020204020204" pitchFamily="34" charset="-122"/>
                <a:ea typeface="微软雅黑" panose="020B0503020204020204" pitchFamily="34" charset="-122"/>
              </a:rPr>
              <a:t>劳务报酬、稿酬所得、特许权使用费所得三项综合所得，属于一次性收入的，以取得该项收入为一次；属于同一项目连续性收入的，以一个月内取得的收入为一次。</a:t>
            </a:r>
            <a:endParaRPr lang="en-US" altLang="zh-CN" sz="1200" dirty="0">
              <a:solidFill>
                <a:srgbClr val="595959"/>
              </a:solidFill>
              <a:latin typeface="微软雅黑" panose="020B0503020204020204" pitchFamily="34" charset="-122"/>
              <a:ea typeface="微软雅黑" panose="020B0503020204020204" pitchFamily="34" charset="-122"/>
            </a:endParaRPr>
          </a:p>
        </p:txBody>
      </p:sp>
      <p:sp>
        <p:nvSpPr>
          <p:cNvPr id="68" name="TextBox 21"/>
          <p:cNvSpPr>
            <a:spLocks noChangeArrowheads="1"/>
          </p:cNvSpPr>
          <p:nvPr/>
        </p:nvSpPr>
        <p:spPr bwMode="auto">
          <a:xfrm>
            <a:off x="6084888" y="3427413"/>
            <a:ext cx="2016125" cy="215900"/>
          </a:xfrm>
          <a:prstGeom prst="rect">
            <a:avLst/>
          </a:prstGeom>
          <a:noFill/>
          <a:ln>
            <a:noFill/>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关于“按次”的具体规定</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7602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非居民</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个人四项所得</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应代扣代缴的计算方法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720725" y="1492250"/>
            <a:ext cx="7739063" cy="223202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3508375"/>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689"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71690" name="Text Placeholder 3"/>
          <p:cNvSpPr txBox="1"/>
          <p:nvPr/>
        </p:nvSpPr>
        <p:spPr>
          <a:xfrm>
            <a:off x="922338" y="898525"/>
            <a:ext cx="6889750"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工资、薪金所得，劳务报酬所得，稿酬所得和特许权使用费所得税款的计算方法</a:t>
            </a:r>
          </a:p>
        </p:txBody>
      </p:sp>
      <p:sp>
        <p:nvSpPr>
          <p:cNvPr id="71691" name="TextBox 32"/>
          <p:cNvSpPr txBox="1"/>
          <p:nvPr/>
        </p:nvSpPr>
        <p:spPr>
          <a:xfrm>
            <a:off x="827088" y="1838325"/>
            <a:ext cx="7519987" cy="1454150"/>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非居民个人的工资、薪金所得，以每月收入额减除费用五千元后的余额为应纳税所得额；劳务报酬所得、稿酬所得、特许权使用费所得，以每次收入额为应纳税所得额，适用个人所得税税率表三计算应纳税额。其中，劳务报酬所得、稿酬所得、特许权使用费所得以收入减除百分之二十的费用后的余额为收入额。稿酬所得的收入额减按百分之七十计算。</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7602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非居民</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个人四项所得</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应代扣代缴的计算方法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2710"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72711" name="Text Placeholder 3"/>
          <p:cNvSpPr txBox="1"/>
          <p:nvPr/>
        </p:nvSpPr>
        <p:spPr>
          <a:xfrm>
            <a:off x="922338" y="898525"/>
            <a:ext cx="6889750"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工资、薪金所得，劳务报酬所得，稿酬所得和特许权使用费所得税款的计算方法</a:t>
            </a:r>
          </a:p>
        </p:txBody>
      </p:sp>
      <p:pic>
        <p:nvPicPr>
          <p:cNvPr id="72712" name="Picture 2"/>
          <p:cNvPicPr>
            <a:picLocks noChangeAspect="1"/>
          </p:cNvPicPr>
          <p:nvPr/>
        </p:nvPicPr>
        <p:blipFill>
          <a:blip r:embed="rId3" cstate="print"/>
          <a:stretch>
            <a:fillRect/>
          </a:stretch>
        </p:blipFill>
        <p:spPr>
          <a:xfrm>
            <a:off x="1258888" y="1563688"/>
            <a:ext cx="6283325" cy="3146425"/>
          </a:xfrm>
          <a:prstGeom prst="rect">
            <a:avLst/>
          </a:prstGeom>
          <a:noFill/>
          <a:ln w="9525">
            <a:noFill/>
          </a:ln>
        </p:spPr>
      </p:pic>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7602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非居民</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个人四项所得</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应代扣代缴的计算方法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28" name="圆角矩形 27"/>
          <p:cNvSpPr/>
          <p:nvPr/>
        </p:nvSpPr>
        <p:spPr>
          <a:xfrm>
            <a:off x="827088" y="2093913"/>
            <a:ext cx="7739063" cy="223202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93"/>
          <p:cNvSpPr/>
          <p:nvPr/>
        </p:nvSpPr>
        <p:spPr>
          <a:xfrm>
            <a:off x="684213" y="14192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93"/>
          <p:cNvSpPr/>
          <p:nvPr/>
        </p:nvSpPr>
        <p:spPr>
          <a:xfrm rot="10800000">
            <a:off x="8202613" y="3508375"/>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3737" name="Shape 1794"/>
          <p:cNvSpPr/>
          <p:nvPr/>
        </p:nvSpPr>
        <p:spPr>
          <a:xfrm>
            <a:off x="755650" y="823913"/>
            <a:ext cx="7200900"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73738" name="Text Placeholder 3"/>
          <p:cNvSpPr txBox="1"/>
          <p:nvPr/>
        </p:nvSpPr>
        <p:spPr>
          <a:xfrm>
            <a:off x="922338" y="898525"/>
            <a:ext cx="6889750"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工资、薪金所得，劳务报酬所得，稿酬所得和特许权使用费所得税款的计算方法</a:t>
            </a:r>
          </a:p>
        </p:txBody>
      </p:sp>
      <p:sp>
        <p:nvSpPr>
          <p:cNvPr id="73739" name="TextBox 32"/>
          <p:cNvSpPr txBox="1"/>
          <p:nvPr/>
        </p:nvSpPr>
        <p:spPr>
          <a:xfrm>
            <a:off x="827088" y="1838325"/>
            <a:ext cx="7519987" cy="1762125"/>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5</a:t>
            </a:r>
            <a:r>
              <a:rPr lang="zh-CN" altLang="en-US" sz="1600" dirty="0">
                <a:latin typeface="Calibri" panose="020F0502020204030204" pitchFamily="34" charset="0"/>
                <a:ea typeface="宋体" panose="02010600030101010101" pitchFamily="2" charset="-122"/>
              </a:rPr>
              <a:t>：假如某非居民个人取得劳务报酬所得</a:t>
            </a:r>
            <a:r>
              <a:rPr lang="en-US" altLang="zh-CN" sz="1600" dirty="0">
                <a:latin typeface="Calibri" panose="020F0502020204030204" pitchFamily="34" charset="0"/>
                <a:ea typeface="宋体" panose="02010600030101010101" pitchFamily="2" charset="-122"/>
              </a:rPr>
              <a:t>20000</a:t>
            </a:r>
            <a:r>
              <a:rPr lang="zh-CN" altLang="en-US" sz="1600" dirty="0">
                <a:latin typeface="Calibri" panose="020F0502020204030204" pitchFamily="34" charset="0"/>
                <a:ea typeface="宋体" panose="02010600030101010101" pitchFamily="2" charset="-122"/>
              </a:rPr>
              <a:t>元，则这笔所得应扣缴税额为：</a:t>
            </a:r>
          </a:p>
          <a:p>
            <a:pPr indent="457200" algn="just">
              <a:lnSpc>
                <a:spcPct val="120000"/>
              </a:lnSpc>
            </a:pP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20000-20000×20%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×20%-1410=1790</a:t>
            </a:r>
            <a:r>
              <a:rPr lang="zh-CN" altLang="en-US" sz="1600" dirty="0">
                <a:latin typeface="Calibri" panose="020F0502020204030204" pitchFamily="34" charset="0"/>
                <a:ea typeface="宋体" panose="02010600030101010101" pitchFamily="2" charset="-122"/>
              </a:rPr>
              <a:t>元</a:t>
            </a: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zh-CN" altLang="en-US" sz="1600" dirty="0">
              <a:latin typeface="Calibri" panose="020F0502020204030204" pitchFamily="34" charset="0"/>
              <a:ea typeface="宋体" panose="02010600030101010101" pitchFamily="2" charset="-122"/>
            </a:endParaRPr>
          </a:p>
          <a:p>
            <a:pPr indent="457200" algn="just">
              <a:lnSpc>
                <a:spcPct val="120000"/>
              </a:lnSpc>
            </a:pPr>
            <a:r>
              <a:rPr lang="zh-CN" altLang="en-US" sz="1600" dirty="0">
                <a:latin typeface="Calibri" panose="020F0502020204030204" pitchFamily="34" charset="0"/>
                <a:ea typeface="宋体" panose="02010600030101010101" pitchFamily="2" charset="-122"/>
              </a:rPr>
              <a:t>例</a:t>
            </a:r>
            <a:r>
              <a:rPr lang="en-US" altLang="zh-CN" sz="1600" dirty="0">
                <a:latin typeface="Calibri" panose="020F0502020204030204" pitchFamily="34" charset="0"/>
                <a:ea typeface="宋体" panose="02010600030101010101" pitchFamily="2" charset="-122"/>
              </a:rPr>
              <a:t>6</a:t>
            </a:r>
            <a:r>
              <a:rPr lang="zh-CN" altLang="en-US" sz="1600" dirty="0">
                <a:latin typeface="Calibri" panose="020F0502020204030204" pitchFamily="34" charset="0"/>
                <a:ea typeface="宋体" panose="02010600030101010101" pitchFamily="2" charset="-122"/>
              </a:rPr>
              <a:t>：假如某非居民个人取得稿酬所得</a:t>
            </a:r>
            <a:r>
              <a:rPr lang="en-US" altLang="zh-CN" sz="1600" dirty="0">
                <a:latin typeface="Calibri" panose="020F0502020204030204" pitchFamily="34" charset="0"/>
                <a:ea typeface="宋体" panose="02010600030101010101" pitchFamily="2" charset="-122"/>
              </a:rPr>
              <a:t>10000</a:t>
            </a:r>
            <a:r>
              <a:rPr lang="zh-CN" altLang="en-US" sz="1600" dirty="0">
                <a:latin typeface="Calibri" panose="020F0502020204030204" pitchFamily="34" charset="0"/>
                <a:ea typeface="宋体" panose="02010600030101010101" pitchFamily="2" charset="-122"/>
              </a:rPr>
              <a:t>元，则这笔所得应扣缴税额为：</a:t>
            </a:r>
          </a:p>
          <a:p>
            <a:pPr indent="457200" algn="just">
              <a:lnSpc>
                <a:spcPct val="120000"/>
              </a:lnSpc>
            </a:pP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10000-10000×20%</a:t>
            </a:r>
            <a:r>
              <a:rPr lang="zh-CN" altLang="en-US" sz="1600" dirty="0">
                <a:latin typeface="Calibri" panose="020F0502020204030204" pitchFamily="34" charset="0"/>
                <a:ea typeface="宋体" panose="02010600030101010101" pitchFamily="2" charset="-122"/>
              </a:rPr>
              <a:t>）</a:t>
            </a:r>
            <a:r>
              <a:rPr lang="en-US" altLang="zh-CN" sz="1600" dirty="0">
                <a:latin typeface="Calibri" panose="020F0502020204030204" pitchFamily="34" charset="0"/>
                <a:ea typeface="宋体" panose="02010600030101010101" pitchFamily="2" charset="-122"/>
              </a:rPr>
              <a:t>×70%×10%-210=350</a:t>
            </a:r>
            <a:r>
              <a:rPr lang="zh-CN" altLang="en-US" sz="1600" dirty="0">
                <a:latin typeface="Calibri" panose="020F0502020204030204" pitchFamily="34" charset="0"/>
                <a:ea typeface="宋体" panose="02010600030101010101" pitchFamily="2" charset="-122"/>
              </a:rPr>
              <a:t>元</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7602538"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税款</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计算</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其它分类所得代扣代缴税款的计算方法</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74758" name="Shape 1794"/>
          <p:cNvSpPr/>
          <p:nvPr/>
        </p:nvSpPr>
        <p:spPr>
          <a:xfrm>
            <a:off x="755650" y="823913"/>
            <a:ext cx="3024188"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74759" name="Text Placeholder 3"/>
          <p:cNvSpPr txBox="1"/>
          <p:nvPr/>
        </p:nvSpPr>
        <p:spPr>
          <a:xfrm>
            <a:off x="1331913" y="898525"/>
            <a:ext cx="1849437"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财产租赁所得</a:t>
            </a:r>
          </a:p>
        </p:txBody>
      </p:sp>
      <p:sp>
        <p:nvSpPr>
          <p:cNvPr id="74760" name="TextBox 32"/>
          <p:cNvSpPr txBox="1"/>
          <p:nvPr/>
        </p:nvSpPr>
        <p:spPr>
          <a:xfrm>
            <a:off x="684213" y="1349375"/>
            <a:ext cx="7920037" cy="881063"/>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支付财产租赁所得的，每次收入不超过四千元的，减除费用八百元；四千元以上的，减除百分之二十的费用，其余额为应纳税所得额，乘以百分之二十的比例税率计算税款</a:t>
            </a:r>
          </a:p>
        </p:txBody>
      </p:sp>
      <p:cxnSp>
        <p:nvCxnSpPr>
          <p:cNvPr id="7" name="直接连接符 6"/>
          <p:cNvCxnSpPr/>
          <p:nvPr/>
        </p:nvCxnSpPr>
        <p:spPr>
          <a:xfrm>
            <a:off x="796925" y="2066925"/>
            <a:ext cx="7805738" cy="0"/>
          </a:xfrm>
          <a:prstGeom prst="line">
            <a:avLst/>
          </a:prstGeom>
          <a:ln w="19050">
            <a:solidFill>
              <a:srgbClr val="005DA2"/>
            </a:solidFill>
          </a:ln>
        </p:spPr>
        <p:style>
          <a:lnRef idx="1">
            <a:schemeClr val="accent1"/>
          </a:lnRef>
          <a:fillRef idx="0">
            <a:schemeClr val="accent1"/>
          </a:fillRef>
          <a:effectRef idx="0">
            <a:schemeClr val="accent1"/>
          </a:effectRef>
          <a:fontRef idx="minor">
            <a:schemeClr val="tx1"/>
          </a:fontRef>
        </p:style>
      </p:cxnSp>
      <p:sp>
        <p:nvSpPr>
          <p:cNvPr id="74762" name="Shape 1794"/>
          <p:cNvSpPr/>
          <p:nvPr/>
        </p:nvSpPr>
        <p:spPr>
          <a:xfrm>
            <a:off x="755650" y="2211388"/>
            <a:ext cx="3024188"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74763" name="Text Placeholder 3"/>
          <p:cNvSpPr txBox="1"/>
          <p:nvPr/>
        </p:nvSpPr>
        <p:spPr>
          <a:xfrm>
            <a:off x="1331913" y="2286000"/>
            <a:ext cx="1849437"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财产转让所得</a:t>
            </a:r>
          </a:p>
        </p:txBody>
      </p:sp>
      <p:sp>
        <p:nvSpPr>
          <p:cNvPr id="74764" name="TextBox 36"/>
          <p:cNvSpPr txBox="1"/>
          <p:nvPr/>
        </p:nvSpPr>
        <p:spPr>
          <a:xfrm>
            <a:off x="827088" y="2736850"/>
            <a:ext cx="7519987" cy="587375"/>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支付财产转让所得的，以转让财产的收入额减除财产原值和合理费用后的余额为应纳税所得额，乘以百分之二十的比例税率计算税款</a:t>
            </a:r>
          </a:p>
        </p:txBody>
      </p:sp>
      <p:cxnSp>
        <p:nvCxnSpPr>
          <p:cNvPr id="38" name="直接连接符 37"/>
          <p:cNvCxnSpPr/>
          <p:nvPr/>
        </p:nvCxnSpPr>
        <p:spPr>
          <a:xfrm>
            <a:off x="796925" y="3508375"/>
            <a:ext cx="7805738" cy="0"/>
          </a:xfrm>
          <a:prstGeom prst="line">
            <a:avLst/>
          </a:prstGeom>
          <a:ln w="19050">
            <a:solidFill>
              <a:srgbClr val="005DA2"/>
            </a:solidFill>
          </a:ln>
        </p:spPr>
        <p:style>
          <a:lnRef idx="1">
            <a:schemeClr val="accent1"/>
          </a:lnRef>
          <a:fillRef idx="0">
            <a:schemeClr val="accent1"/>
          </a:fillRef>
          <a:effectRef idx="0">
            <a:schemeClr val="accent1"/>
          </a:effectRef>
          <a:fontRef idx="minor">
            <a:schemeClr val="tx1"/>
          </a:fontRef>
        </p:style>
      </p:cxnSp>
      <p:sp>
        <p:nvSpPr>
          <p:cNvPr id="74766" name="Shape 1794"/>
          <p:cNvSpPr/>
          <p:nvPr/>
        </p:nvSpPr>
        <p:spPr>
          <a:xfrm>
            <a:off x="757238" y="3651250"/>
            <a:ext cx="3022600" cy="442913"/>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40" name="Text Placeholder 3"/>
          <p:cNvSpPr txBox="1"/>
          <p:nvPr/>
        </p:nvSpPr>
        <p:spPr>
          <a:xfrm>
            <a:off x="923925" y="3725863"/>
            <a:ext cx="2640013" cy="306388"/>
          </a:xfrm>
          <a:prstGeom prst="rect">
            <a:avLst/>
          </a:prstGeom>
        </p:spPr>
        <p:txBody>
          <a:bodyPr lIns="0" tIns="0" rIns="0" bIns="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pitchFamily="34" charset="0"/>
              </a:rPr>
              <a:t>利息、股息、红利所得和偶然所得</a:t>
            </a:r>
          </a:p>
        </p:txBody>
      </p:sp>
      <p:sp>
        <p:nvSpPr>
          <p:cNvPr id="74768" name="TextBox 40"/>
          <p:cNvSpPr txBox="1"/>
          <p:nvPr/>
        </p:nvSpPr>
        <p:spPr>
          <a:xfrm>
            <a:off x="830263" y="4176713"/>
            <a:ext cx="7518400" cy="587375"/>
          </a:xfrm>
          <a:prstGeom prst="rect">
            <a:avLst/>
          </a:prstGeom>
          <a:noFill/>
          <a:ln w="9525">
            <a:noFill/>
          </a:ln>
        </p:spPr>
        <p:txBody>
          <a:bodyPr lIns="0" tIns="0" rIns="0" bIns="0" anchor="t">
            <a:spAutoFit/>
          </a:bodyPr>
          <a:lstStyle/>
          <a:p>
            <a:pPr indent="457200" algn="just">
              <a:lnSpc>
                <a:spcPct val="120000"/>
              </a:lnSpc>
            </a:pPr>
            <a:r>
              <a:rPr lang="zh-CN" altLang="en-US" sz="1600" dirty="0">
                <a:latin typeface="Calibri" panose="020F0502020204030204" pitchFamily="34" charset="0"/>
                <a:ea typeface="宋体" panose="02010600030101010101" pitchFamily="2" charset="-122"/>
              </a:rPr>
              <a:t>支付利息、股息、红利所得和偶然所得的，以每次收入额为应纳税所得额，乘以百分之二十的比例税率计算税款。</a:t>
            </a: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050" y="7938"/>
            <a:ext cx="9144000" cy="317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5778" name="Rectangle 3"/>
          <p:cNvSpPr txBox="1"/>
          <p:nvPr/>
        </p:nvSpPr>
        <p:spPr>
          <a:xfrm>
            <a:off x="2022475" y="1852613"/>
            <a:ext cx="5141913" cy="503237"/>
          </a:xfrm>
          <a:prstGeom prst="rect">
            <a:avLst/>
          </a:prstGeom>
          <a:noFill/>
          <a:ln w="9525">
            <a:noFill/>
          </a:ln>
        </p:spPr>
        <p:txBody>
          <a:bodyPr anchor="ctr"/>
          <a:lstStyle/>
          <a:p>
            <a:pPr algn="ctr"/>
            <a:r>
              <a:rPr lang="zh-CN" altLang="en-US" sz="4400" b="1" dirty="0">
                <a:solidFill>
                  <a:schemeClr val="bg1"/>
                </a:solidFill>
                <a:latin typeface="微软雅黑" panose="020B0503020204020204" pitchFamily="34" charset="-122"/>
                <a:ea typeface="微软雅黑" panose="020B0503020204020204" pitchFamily="34" charset="-122"/>
              </a:rPr>
              <a:t>谢       谢</a:t>
            </a:r>
          </a:p>
        </p:txBody>
      </p:sp>
      <p:grpSp>
        <p:nvGrpSpPr>
          <p:cNvPr id="75779" name="组合 48"/>
          <p:cNvGrpSpPr/>
          <p:nvPr/>
        </p:nvGrpSpPr>
        <p:grpSpPr>
          <a:xfrm>
            <a:off x="8632825" y="4621213"/>
            <a:ext cx="431800" cy="431800"/>
            <a:chOff x="6084168" y="1274820"/>
            <a:chExt cx="432048" cy="432834"/>
          </a:xfrm>
        </p:grpSpPr>
        <p:sp>
          <p:nvSpPr>
            <p:cNvPr id="75780" name="椭圆 22"/>
            <p:cNvSpPr/>
            <p:nvPr/>
          </p:nvSpPr>
          <p:spPr>
            <a:xfrm>
              <a:off x="6084168" y="1274820"/>
              <a:ext cx="432048" cy="432834"/>
            </a:xfrm>
            <a:prstGeom prst="ellipse">
              <a:avLst/>
            </a:prstGeom>
            <a:solidFill>
              <a:srgbClr val="92D050"/>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75781" name="Freeform 59"/>
            <p:cNvSpPr/>
            <p:nvPr/>
          </p:nvSpPr>
          <p:spPr>
            <a:xfrm>
              <a:off x="6180302" y="1365898"/>
              <a:ext cx="239780" cy="250679"/>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0"/>
                </a:cxn>
                <a:cxn ang="0">
                  <a:pos x="2147483647" y="2147483647"/>
                </a:cxn>
              </a:cxnLst>
              <a:rect l="0" t="0" r="0" b="0"/>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w="9525">
              <a:noFill/>
            </a:ln>
          </p:spPr>
          <p:txBody>
            <a:bodyPr/>
            <a:lstStyle/>
            <a:p>
              <a:endParaRPr lang="zh-CN" altLang="en-US"/>
            </a:p>
          </p:txBody>
        </p:sp>
      </p:grpSp>
      <p:grpSp>
        <p:nvGrpSpPr>
          <p:cNvPr id="75782" name="组合 51"/>
          <p:cNvGrpSpPr/>
          <p:nvPr/>
        </p:nvGrpSpPr>
        <p:grpSpPr>
          <a:xfrm>
            <a:off x="7337425" y="4621213"/>
            <a:ext cx="431800" cy="431800"/>
            <a:chOff x="4788024" y="1275213"/>
            <a:chExt cx="432048" cy="432048"/>
          </a:xfrm>
        </p:grpSpPr>
        <p:sp>
          <p:nvSpPr>
            <p:cNvPr id="75783" name="椭圆 65"/>
            <p:cNvSpPr/>
            <p:nvPr/>
          </p:nvSpPr>
          <p:spPr>
            <a:xfrm>
              <a:off x="4788024" y="1275213"/>
              <a:ext cx="432048" cy="432048"/>
            </a:xfrm>
            <a:prstGeom prst="ellipse">
              <a:avLst/>
            </a:prstGeom>
            <a:solidFill>
              <a:srgbClr val="F79600"/>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75784" name="Freeform 110"/>
            <p:cNvSpPr/>
            <p:nvPr/>
          </p:nvSpPr>
          <p:spPr>
            <a:xfrm>
              <a:off x="4891102" y="1366806"/>
              <a:ext cx="250679" cy="24886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w="9525">
              <a:noFill/>
            </a:ln>
          </p:spPr>
          <p:txBody>
            <a:bodyPr/>
            <a:lstStyle/>
            <a:p>
              <a:endParaRPr lang="zh-CN" altLang="en-US"/>
            </a:p>
          </p:txBody>
        </p:sp>
      </p:grpSp>
      <p:grpSp>
        <p:nvGrpSpPr>
          <p:cNvPr id="75785" name="组合 54"/>
          <p:cNvGrpSpPr/>
          <p:nvPr/>
        </p:nvGrpSpPr>
        <p:grpSpPr>
          <a:xfrm>
            <a:off x="7985125" y="4621213"/>
            <a:ext cx="433388" cy="431800"/>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75787" name="Freeform 16"/>
            <p:cNvSpPr/>
            <p:nvPr/>
          </p:nvSpPr>
          <p:spPr>
            <a:xfrm>
              <a:off x="5554420" y="1377705"/>
              <a:ext cx="196183" cy="227065"/>
            </a:xfrm>
            <a:custGeom>
              <a:avLst/>
              <a:gdLst/>
              <a:ahLst/>
              <a:cxnLst>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w="9525">
              <a:noFill/>
            </a:ln>
          </p:spPr>
          <p:txBody>
            <a:bodyPr/>
            <a:lstStyle/>
            <a:p>
              <a:endParaRPr lang="zh-CN" altLang="en-US"/>
            </a:p>
          </p:txBody>
        </p:sp>
      </p:grpSp>
      <p:grpSp>
        <p:nvGrpSpPr>
          <p:cNvPr id="75788" name="组合 57"/>
          <p:cNvGrpSpPr/>
          <p:nvPr/>
        </p:nvGrpSpPr>
        <p:grpSpPr>
          <a:xfrm>
            <a:off x="6040438" y="4621213"/>
            <a:ext cx="433387" cy="431800"/>
            <a:chOff x="3491880" y="1274820"/>
            <a:chExt cx="432833" cy="432834"/>
          </a:xfrm>
        </p:grpSpPr>
        <p:sp>
          <p:nvSpPr>
            <p:cNvPr id="75789" name="椭圆 16"/>
            <p:cNvSpPr/>
            <p:nvPr/>
          </p:nvSpPr>
          <p:spPr>
            <a:xfrm>
              <a:off x="3491880" y="1274820"/>
              <a:ext cx="432833" cy="432834"/>
            </a:xfrm>
            <a:prstGeom prst="ellipse">
              <a:avLst/>
            </a:prstGeom>
            <a:solidFill>
              <a:srgbClr val="FF0000"/>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75790" name="Freeform 75"/>
            <p:cNvSpPr/>
            <p:nvPr/>
          </p:nvSpPr>
          <p:spPr>
            <a:xfrm>
              <a:off x="3583864" y="1385879"/>
              <a:ext cx="248863" cy="210716"/>
            </a:xfrm>
            <a:custGeom>
              <a:avLst/>
              <a:gdLst/>
              <a:ahLst/>
              <a:cxnLst>
                <a:cxn ang="0">
                  <a:pos x="2147483647" y="2147483647"/>
                </a:cxn>
                <a:cxn ang="0">
                  <a:pos x="2147483647" y="2147483647"/>
                </a:cxn>
                <a:cxn ang="0">
                  <a:pos x="2147483647" y="2147483647"/>
                </a:cxn>
                <a:cxn ang="0">
                  <a:pos x="0" y="2147483647"/>
                </a:cxn>
                <a:cxn ang="0">
                  <a:pos x="0"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w="9525">
              <a:noFill/>
            </a:ln>
          </p:spPr>
          <p:txBody>
            <a:bodyPr/>
            <a:lstStyle/>
            <a:p>
              <a:endParaRPr lang="zh-CN" altLang="en-US"/>
            </a:p>
          </p:txBody>
        </p:sp>
      </p:grpSp>
      <p:grpSp>
        <p:nvGrpSpPr>
          <p:cNvPr id="75791" name="组合 60"/>
          <p:cNvGrpSpPr/>
          <p:nvPr/>
        </p:nvGrpSpPr>
        <p:grpSpPr>
          <a:xfrm>
            <a:off x="6689725" y="4621213"/>
            <a:ext cx="431800" cy="431800"/>
            <a:chOff x="4139952" y="1274820"/>
            <a:chExt cx="432833" cy="432834"/>
          </a:xfrm>
        </p:grpSpPr>
        <p:sp>
          <p:nvSpPr>
            <p:cNvPr id="75792" name="椭圆 16"/>
            <p:cNvSpPr/>
            <p:nvPr/>
          </p:nvSpPr>
          <p:spPr>
            <a:xfrm>
              <a:off x="4139952" y="1274820"/>
              <a:ext cx="432833" cy="432834"/>
            </a:xfrm>
            <a:prstGeom prst="ellipse">
              <a:avLst/>
            </a:prstGeom>
            <a:solidFill>
              <a:srgbClr val="3992DB"/>
            </a:solidFill>
            <a:ln w="9525">
              <a:noFill/>
            </a:ln>
          </p:spPr>
          <p:txBody>
            <a:bodyPr anchor="ctr"/>
            <a:lstStyle/>
            <a:p>
              <a:pPr algn="ctr"/>
              <a:endParaRPr lang="zh-CN" altLang="en-US" dirty="0">
                <a:solidFill>
                  <a:srgbClr val="FFFFFF"/>
                </a:solidFill>
                <a:latin typeface="Calibri" panose="020F0502020204030204" pitchFamily="34" charset="0"/>
                <a:ea typeface="宋体" panose="02010600030101010101" pitchFamily="2" charset="-122"/>
              </a:endParaRPr>
            </a:p>
          </p:txBody>
        </p:sp>
        <p:sp>
          <p:nvSpPr>
            <p:cNvPr id="75793" name="Freeform 84"/>
            <p:cNvSpPr/>
            <p:nvPr/>
          </p:nvSpPr>
          <p:spPr>
            <a:xfrm>
              <a:off x="4241546" y="1366806"/>
              <a:ext cx="248863" cy="248863"/>
            </a:xfrm>
            <a:custGeom>
              <a:avLst/>
              <a:gdLst/>
              <a:ahLst/>
              <a:cxnLst>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Lst>
              <a:rect l="0" t="0" r="0" b="0"/>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w="9525">
              <a:noFill/>
            </a:ln>
          </p:spPr>
          <p:txBody>
            <a:bodyPr/>
            <a:lstStyle/>
            <a:p>
              <a:endParaRPr lang="zh-CN" altLang="en-US"/>
            </a:p>
          </p:txBody>
        </p:sp>
      </p:grpSp>
      <p:sp>
        <p:nvSpPr>
          <p:cNvPr id="2" name="页脚占位符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18" name="Shape 1794"/>
          <p:cNvSpPr/>
          <p:nvPr/>
        </p:nvSpPr>
        <p:spPr>
          <a:xfrm>
            <a:off x="2595563" y="971550"/>
            <a:ext cx="2284412" cy="442913"/>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13319" name="Text Placeholder 3"/>
          <p:cNvSpPr txBox="1"/>
          <p:nvPr/>
        </p:nvSpPr>
        <p:spPr>
          <a:xfrm>
            <a:off x="2381250" y="1039813"/>
            <a:ext cx="2713038" cy="306387"/>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由单位按月预扣税款时办理</a:t>
            </a:r>
          </a:p>
        </p:txBody>
      </p:sp>
      <p:sp>
        <p:nvSpPr>
          <p:cNvPr id="21" name="圆角矩形 20"/>
          <p:cNvSpPr/>
          <p:nvPr/>
        </p:nvSpPr>
        <p:spPr>
          <a:xfrm>
            <a:off x="720725" y="1608138"/>
            <a:ext cx="7191375" cy="3195638"/>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21" name="TextBox 21"/>
          <p:cNvSpPr txBox="1"/>
          <p:nvPr/>
        </p:nvSpPr>
        <p:spPr>
          <a:xfrm>
            <a:off x="1160463" y="2025650"/>
            <a:ext cx="6311900" cy="2349500"/>
          </a:xfrm>
          <a:prstGeom prst="rect">
            <a:avLst/>
          </a:prstGeom>
          <a:noFill/>
          <a:ln w="9525">
            <a:noFill/>
          </a:ln>
        </p:spPr>
        <p:txBody>
          <a:bodyPr lIns="0" tIns="0" rIns="0" bIns="0" anchor="t">
            <a:spAutoFit/>
          </a:bodyPr>
          <a:lstStyle/>
          <a:p>
            <a:pPr indent="457200" algn="just" defTabSz="914400">
              <a:lnSpc>
                <a:spcPct val="120000"/>
              </a:lnSpc>
            </a:pPr>
            <a:r>
              <a:rPr lang="zh-CN" altLang="en-US" sz="1600" dirty="0">
                <a:latin typeface="Calibri" panose="020F0502020204030204" pitchFamily="34" charset="0"/>
                <a:ea typeface="宋体" panose="02010600030101010101" pitchFamily="2" charset="-122"/>
              </a:rPr>
              <a:t>除大病医疗以外，子女教育、赡养老人、住房贷款利息、住房租金、继续教育，纳税人可以选择在单位发放工资薪金时，按月享受专项附加扣除政策。</a:t>
            </a:r>
          </a:p>
          <a:p>
            <a:pPr indent="457200" algn="just" defTabSz="914400">
              <a:lnSpc>
                <a:spcPct val="120000"/>
              </a:lnSpc>
            </a:pPr>
            <a:r>
              <a:rPr lang="zh-CN" altLang="en-US" sz="1600" dirty="0">
                <a:latin typeface="Calibri" panose="020F0502020204030204" pitchFamily="34" charset="0"/>
                <a:ea typeface="宋体" panose="02010600030101010101" pitchFamily="2" charset="-122"/>
              </a:rPr>
              <a:t>首次享受时，纳税人填报</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个人所得税专项附加扣除信息表</a:t>
            </a:r>
            <a:r>
              <a:rPr lang="en-US" altLang="zh-CN" sz="1600" dirty="0">
                <a:latin typeface="Calibri" panose="020F0502020204030204" pitchFamily="34" charset="0"/>
                <a:ea typeface="宋体" panose="02010600030101010101" pitchFamily="2" charset="-122"/>
              </a:rPr>
              <a:t>》</a:t>
            </a:r>
            <a:r>
              <a:rPr lang="zh-CN" altLang="en-US" sz="1600" dirty="0">
                <a:latin typeface="Calibri" panose="020F0502020204030204" pitchFamily="34" charset="0"/>
                <a:ea typeface="宋体" panose="02010600030101010101" pitchFamily="2" charset="-122"/>
              </a:rPr>
              <a:t>给任职受雇单位，单位在每个月发放工资时，像“三险一金”一样，为大家办理专项附加扣除。</a:t>
            </a: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sz="1600"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3" y="15636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7704138" y="45958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24" name="TextBox 35"/>
          <p:cNvSpPr txBox="1"/>
          <p:nvPr/>
        </p:nvSpPr>
        <p:spPr>
          <a:xfrm>
            <a:off x="4681538" y="1831975"/>
            <a:ext cx="3776662" cy="660400"/>
          </a:xfrm>
          <a:prstGeom prst="rect">
            <a:avLst/>
          </a:prstGeom>
          <a:noFill/>
          <a:ln w="9525">
            <a:noFill/>
          </a:ln>
        </p:spPr>
        <p:txBody>
          <a:bodyPr lIns="0" tIns="0" rIns="0" bIns="0" anchor="t">
            <a:spAutoFit/>
          </a:bodyPr>
          <a:lstStyle/>
          <a:p>
            <a:pPr indent="457200" algn="just" defTabSz="914400">
              <a:lnSpc>
                <a:spcPct val="120000"/>
              </a:lnSpc>
            </a:pPr>
            <a:endParaRPr lang="en-US" altLang="zh-CN" dirty="0">
              <a:latin typeface="Calibri" panose="020F0502020204030204" pitchFamily="34" charset="0"/>
              <a:ea typeface="宋体" panose="02010600030101010101" pitchFamily="2" charset="-122"/>
            </a:endParaRPr>
          </a:p>
          <a:p>
            <a:pPr indent="457200" algn="just" defTabSz="914400">
              <a:lnSpc>
                <a:spcPct val="120000"/>
              </a:lnSpc>
            </a:pPr>
            <a:endParaRPr lang="en-US" altLang="zh-CN" dirty="0">
              <a:solidFill>
                <a:srgbClr val="404040"/>
              </a:solidFill>
              <a:latin typeface="微软雅黑" panose="020B0503020204020204" pitchFamily="34" charset="-122"/>
              <a:ea typeface="微软雅黑" panose="020B0503020204020204" pitchFamily="34" charset="-122"/>
            </a:endParaRPr>
          </a:p>
        </p:txBody>
      </p:sp>
      <p:grpSp>
        <p:nvGrpSpPr>
          <p:cNvPr id="13325" name="组合 7"/>
          <p:cNvGrpSpPr/>
          <p:nvPr/>
        </p:nvGrpSpPr>
        <p:grpSpPr>
          <a:xfrm>
            <a:off x="1589088" y="858838"/>
            <a:ext cx="720725" cy="663575"/>
            <a:chOff x="2776628" y="1394977"/>
            <a:chExt cx="1860602" cy="1450218"/>
          </a:xfrm>
        </p:grpSpPr>
        <p:sp>
          <p:nvSpPr>
            <p:cNvPr id="40" name="等腰三角形 5"/>
            <p:cNvSpPr/>
            <p:nvPr/>
          </p:nvSpPr>
          <p:spPr>
            <a:xfrm rot="5400000">
              <a:off x="2981820" y="118978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TextBox 40"/>
            <p:cNvSpPr txBox="1"/>
            <p:nvPr/>
          </p:nvSpPr>
          <p:spPr>
            <a:xfrm>
              <a:off x="2961048" y="1655182"/>
              <a:ext cx="1336027" cy="797967"/>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01</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7" name="页脚占位符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cxnSp>
        <p:nvCxnSpPr>
          <p:cNvPr id="3" name="直接连接符 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342" name="Shape 1794"/>
          <p:cNvSpPr/>
          <p:nvPr/>
        </p:nvSpPr>
        <p:spPr>
          <a:xfrm>
            <a:off x="1187450" y="971550"/>
            <a:ext cx="2284413" cy="442913"/>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14343" name="Text Placeholder 3"/>
          <p:cNvSpPr txBox="1"/>
          <p:nvPr/>
        </p:nvSpPr>
        <p:spPr>
          <a:xfrm>
            <a:off x="993775" y="1031875"/>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自行申报办理</a:t>
            </a:r>
          </a:p>
        </p:txBody>
      </p:sp>
      <p:sp>
        <p:nvSpPr>
          <p:cNvPr id="21" name="圆角矩形 20"/>
          <p:cNvSpPr/>
          <p:nvPr/>
        </p:nvSpPr>
        <p:spPr>
          <a:xfrm>
            <a:off x="720725" y="1608138"/>
            <a:ext cx="7739063" cy="312420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345" name="TextBox 21"/>
          <p:cNvSpPr txBox="1"/>
          <p:nvPr/>
        </p:nvSpPr>
        <p:spPr>
          <a:xfrm>
            <a:off x="1114425" y="1708150"/>
            <a:ext cx="7007225" cy="3227388"/>
          </a:xfrm>
          <a:prstGeom prst="rect">
            <a:avLst/>
          </a:prstGeom>
          <a:noFill/>
          <a:ln w="9525">
            <a:noFill/>
          </a:ln>
        </p:spPr>
        <p:txBody>
          <a:bodyPr lIns="0" tIns="0" rIns="0" bIns="0" anchor="t">
            <a:spAutoFit/>
          </a:bodyPr>
          <a:lstStyle/>
          <a:p>
            <a:pPr indent="457200" algn="just">
              <a:lnSpc>
                <a:spcPct val="150000"/>
              </a:lnSpc>
            </a:pPr>
            <a:r>
              <a:rPr lang="zh-CN" altLang="en-US" sz="1600" dirty="0">
                <a:latin typeface="Calibri" panose="020F0502020204030204" pitchFamily="34" charset="0"/>
                <a:ea typeface="宋体" panose="02010600030101010101" pitchFamily="2" charset="-122"/>
              </a:rPr>
              <a:t>一般有以下情形之一，可选择在次年</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日至</a:t>
            </a:r>
            <a:r>
              <a:rPr lang="en-US" altLang="zh-CN" sz="1600" dirty="0">
                <a:latin typeface="Calibri" panose="020F0502020204030204" pitchFamily="34" charset="0"/>
                <a:ea typeface="宋体" panose="02010600030101010101" pitchFamily="2" charset="-122"/>
              </a:rPr>
              <a:t>6</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30</a:t>
            </a:r>
            <a:r>
              <a:rPr lang="zh-CN" altLang="en-US" sz="1600" dirty="0">
                <a:latin typeface="Calibri" panose="020F0502020204030204" pitchFamily="34" charset="0"/>
                <a:ea typeface="宋体" panose="02010600030101010101" pitchFamily="2" charset="-122"/>
              </a:rPr>
              <a:t>日内，自行向汇缴地主管税务机关办理汇算清缴申报时扣除：</a:t>
            </a:r>
          </a:p>
          <a:p>
            <a:pPr indent="457200" algn="just">
              <a:lnSpc>
                <a:spcPct val="150000"/>
              </a:lnSpc>
            </a:pPr>
            <a:r>
              <a:rPr lang="zh-CN" altLang="en-US" sz="1600" dirty="0">
                <a:latin typeface="Calibri" panose="020F0502020204030204" pitchFamily="34" charset="0"/>
                <a:ea typeface="宋体" panose="02010600030101010101" pitchFamily="2" charset="-122"/>
              </a:rPr>
              <a:t>①不愿意将相关专项附加扣除信息报送给任职受雇单位的；</a:t>
            </a:r>
          </a:p>
          <a:p>
            <a:pPr indent="457200" algn="just">
              <a:lnSpc>
                <a:spcPct val="150000"/>
              </a:lnSpc>
            </a:pPr>
            <a:r>
              <a:rPr lang="zh-CN" altLang="en-US" sz="1600" dirty="0">
                <a:latin typeface="Calibri" panose="020F0502020204030204" pitchFamily="34" charset="0"/>
                <a:ea typeface="宋体" panose="02010600030101010101" pitchFamily="2" charset="-122"/>
              </a:rPr>
              <a:t>②没有工资、薪金所得，但有劳务报酬、稿酬、特许权使用费所得的；</a:t>
            </a:r>
          </a:p>
          <a:p>
            <a:pPr indent="457200" algn="just">
              <a:lnSpc>
                <a:spcPct val="150000"/>
              </a:lnSpc>
            </a:pPr>
            <a:r>
              <a:rPr lang="zh-CN" altLang="en-US" sz="1600" dirty="0">
                <a:latin typeface="Calibri" panose="020F0502020204030204" pitchFamily="34" charset="0"/>
                <a:ea typeface="宋体" panose="02010600030101010101" pitchFamily="2" charset="-122"/>
                <a:sym typeface="+mn-ea"/>
              </a:rPr>
              <a:t>          ③有大病医疗支出项目的；</a:t>
            </a:r>
            <a:endParaRPr lang="zh-CN" altLang="en-US" sz="1600" dirty="0">
              <a:latin typeface="Calibri" panose="020F0502020204030204" pitchFamily="34" charset="0"/>
              <a:ea typeface="宋体" panose="02010600030101010101" pitchFamily="2" charset="-122"/>
            </a:endParaRPr>
          </a:p>
          <a:p>
            <a:pPr indent="457200" algn="just">
              <a:lnSpc>
                <a:spcPct val="150000"/>
              </a:lnSpc>
            </a:pPr>
            <a:r>
              <a:rPr lang="zh-CN" altLang="en-US" sz="1600" dirty="0">
                <a:latin typeface="Calibri" panose="020F0502020204030204" pitchFamily="34" charset="0"/>
                <a:ea typeface="宋体" panose="02010600030101010101" pitchFamily="2" charset="-122"/>
                <a:sym typeface="+mn-ea"/>
              </a:rPr>
              <a:t>          ④纳税年度内未足额享受专项附加扣除的其他情形。</a:t>
            </a:r>
            <a:endParaRPr lang="zh-CN" altLang="en-US" sz="1600" dirty="0">
              <a:latin typeface="Calibri" panose="020F0502020204030204" pitchFamily="34" charset="0"/>
              <a:ea typeface="宋体" panose="02010600030101010101" pitchFamily="2" charset="-122"/>
            </a:endParaRPr>
          </a:p>
          <a:p>
            <a:pPr indent="457200" algn="just">
              <a:lnSpc>
                <a:spcPct val="150000"/>
              </a:lnSpc>
            </a:pPr>
            <a:endParaRPr lang="zh-CN" altLang="en-US" sz="1600" dirty="0">
              <a:latin typeface="Calibri" panose="020F0502020204030204" pitchFamily="34" charset="0"/>
              <a:ea typeface="宋体" panose="02010600030101010101" pitchFamily="2" charset="-122"/>
            </a:endParaRPr>
          </a:p>
          <a:p>
            <a:pPr indent="457200" algn="just">
              <a:lnSpc>
                <a:spcPct val="150000"/>
              </a:lnSpc>
            </a:pPr>
            <a:endParaRPr lang="en-US" altLang="zh-CN" sz="1600" dirty="0">
              <a:latin typeface="Calibri" panose="020F0502020204030204" pitchFamily="34" charset="0"/>
              <a:ea typeface="宋体" panose="02010600030101010101" pitchFamily="2" charset="-122"/>
            </a:endParaRPr>
          </a:p>
          <a:p>
            <a:pPr indent="457200" algn="just">
              <a:lnSpc>
                <a:spcPct val="120000"/>
              </a:lnSpc>
            </a:pP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3" y="1563688"/>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197850" y="4470400"/>
            <a:ext cx="287338" cy="287338"/>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4348" name="组合 7"/>
          <p:cNvGrpSpPr/>
          <p:nvPr/>
        </p:nvGrpSpPr>
        <p:grpSpPr>
          <a:xfrm>
            <a:off x="146050" y="803275"/>
            <a:ext cx="719138" cy="663575"/>
            <a:chOff x="899592" y="1275607"/>
            <a:chExt cx="1860602" cy="1450218"/>
          </a:xfrm>
        </p:grpSpPr>
        <p:sp>
          <p:nvSpPr>
            <p:cNvPr id="40" name="等腰三角形 5"/>
            <p:cNvSpPr/>
            <p:nvPr/>
          </p:nvSpPr>
          <p:spPr>
            <a:xfrm rot="5400000">
              <a:off x="1104783" y="1070416"/>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TextBox 40"/>
            <p:cNvSpPr txBox="1"/>
            <p:nvPr/>
          </p:nvSpPr>
          <p:spPr>
            <a:xfrm>
              <a:off x="1035134" y="1560100"/>
              <a:ext cx="1334867" cy="797967"/>
            </a:xfrm>
            <a:prstGeom prst="rect">
              <a:avLst/>
            </a:prstGeom>
            <a:noFill/>
          </p:spPr>
          <p:txBody>
            <a:bodyPr lIns="0" tIns="0" rIns="0" bIns="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30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02</a:t>
              </a:r>
              <a:endParaRPr kumimoji="0" lang="zh-CN" altLang="en-US" sz="3600" b="1" i="0" u="none" strike="noStrike" kern="1200" cap="none" spc="30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grpSp>
      <p:sp>
        <p:nvSpPr>
          <p:cNvPr id="7" name="页脚占位符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857250" y="200025"/>
            <a:ext cx="4722813" cy="379413"/>
          </a:xfrm>
          <a:prstGeom prst="rect">
            <a:avLst/>
          </a:prstGeom>
        </p:spPr>
        <p:txBody>
          <a:bodyPr lIns="0" rIns="0" anchor="ct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总体情况</a:t>
            </a:r>
            <a:r>
              <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专项附加扣除政策</a:t>
            </a: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的办理</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rPr>
              <a:t>途径</a:t>
            </a:r>
            <a:endParaRPr kumimoji="0" lang="en-GB"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 name="L 形 3"/>
          <p:cNvSpPr/>
          <p:nvPr/>
        </p:nvSpPr>
        <p:spPr>
          <a:xfrm rot="13498344">
            <a:off x="400050" y="317500"/>
            <a:ext cx="144463" cy="144463"/>
          </a:xfrm>
          <a:prstGeom prst="corner">
            <a:avLst>
              <a:gd name="adj1" fmla="val 28065"/>
              <a:gd name="adj2" fmla="val 28972"/>
            </a:avLst>
          </a:prstGeom>
          <a:solidFill>
            <a:srgbClr val="3992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L 形 4"/>
          <p:cNvSpPr/>
          <p:nvPr/>
        </p:nvSpPr>
        <p:spPr>
          <a:xfrm rot="13498344">
            <a:off x="534988" y="317500"/>
            <a:ext cx="144463" cy="144463"/>
          </a:xfrm>
          <a:prstGeom prst="corner">
            <a:avLst>
              <a:gd name="adj1" fmla="val 28065"/>
              <a:gd name="adj2" fmla="val 28972"/>
            </a:avLst>
          </a:prstGeom>
          <a:solidFill>
            <a:srgbClr val="F79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L 形 5"/>
          <p:cNvSpPr/>
          <p:nvPr/>
        </p:nvSpPr>
        <p:spPr>
          <a:xfrm rot="13498344">
            <a:off x="265113" y="317500"/>
            <a:ext cx="144463" cy="144463"/>
          </a:xfrm>
          <a:prstGeom prst="corner">
            <a:avLst>
              <a:gd name="adj1" fmla="val 28065"/>
              <a:gd name="adj2" fmla="val 28972"/>
            </a:avLst>
          </a:prstGeom>
          <a:solidFill>
            <a:srgbClr val="BC24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5" name="Shape 1794"/>
          <p:cNvSpPr/>
          <p:nvPr/>
        </p:nvSpPr>
        <p:spPr>
          <a:xfrm>
            <a:off x="1187450" y="974725"/>
            <a:ext cx="2284413" cy="441325"/>
          </a:xfrm>
          <a:prstGeom prst="roundRect">
            <a:avLst>
              <a:gd name="adj" fmla="val 50000"/>
            </a:avLst>
          </a:prstGeom>
          <a:solidFill>
            <a:schemeClr val="accent1"/>
          </a:solidFill>
          <a:ln w="12700">
            <a:noFill/>
          </a:ln>
        </p:spPr>
        <p:txBody>
          <a:bodyPr lIns="14288" tIns="14288" rIns="14288" bIns="14288" anchor="ctr"/>
          <a:lstStyle/>
          <a:p>
            <a:endParaRPr lang="zh-CN" altLang="en-US" sz="1300" dirty="0">
              <a:latin typeface="Calibri" panose="020F0502020204030204" pitchFamily="34" charset="0"/>
              <a:ea typeface="宋体" panose="02010600030101010101" pitchFamily="2" charset="-122"/>
            </a:endParaRPr>
          </a:p>
        </p:txBody>
      </p:sp>
      <p:sp>
        <p:nvSpPr>
          <p:cNvPr id="15366" name="Text Placeholder 3"/>
          <p:cNvSpPr txBox="1"/>
          <p:nvPr/>
        </p:nvSpPr>
        <p:spPr>
          <a:xfrm>
            <a:off x="993775" y="1041400"/>
            <a:ext cx="2714625" cy="306388"/>
          </a:xfrm>
          <a:prstGeom prst="rect">
            <a:avLst/>
          </a:prstGeom>
          <a:noFill/>
          <a:ln w="9525">
            <a:noFill/>
          </a:ln>
        </p:spPr>
        <p:txBody>
          <a:bodyPr lIns="0" tIns="0" rIns="0" bIns="0" anchor="ctr"/>
          <a:lstStyle/>
          <a:p>
            <a:pPr algn="ctr">
              <a:lnSpc>
                <a:spcPct val="90000"/>
              </a:lnSpc>
              <a:spcBef>
                <a:spcPts val="1000"/>
              </a:spcBef>
              <a:buFont typeface="Arial" panose="020B0604020202020204" pitchFamily="34" charset="0"/>
              <a:buNone/>
            </a:pPr>
            <a:r>
              <a:rPr lang="zh-CN" altLang="en-US" sz="1400" b="1" dirty="0">
                <a:solidFill>
                  <a:schemeClr val="bg1"/>
                </a:solidFill>
                <a:latin typeface="微软雅黑" panose="020B0503020204020204" pitchFamily="34" charset="-122"/>
                <a:ea typeface="微软雅黑" panose="020B0503020204020204" pitchFamily="34" charset="-122"/>
              </a:rPr>
              <a:t>有关补扣措施</a:t>
            </a:r>
          </a:p>
        </p:txBody>
      </p:sp>
      <p:sp>
        <p:nvSpPr>
          <p:cNvPr id="21" name="圆角矩形 20"/>
          <p:cNvSpPr/>
          <p:nvPr/>
        </p:nvSpPr>
        <p:spPr>
          <a:xfrm>
            <a:off x="720725" y="1719263"/>
            <a:ext cx="7739063" cy="2508250"/>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8" name="TextBox 21"/>
          <p:cNvSpPr txBox="1"/>
          <p:nvPr/>
        </p:nvSpPr>
        <p:spPr>
          <a:xfrm>
            <a:off x="971550" y="1824038"/>
            <a:ext cx="7226300" cy="1955800"/>
          </a:xfrm>
          <a:prstGeom prst="rect">
            <a:avLst/>
          </a:prstGeom>
          <a:noFill/>
          <a:ln w="9525">
            <a:noFill/>
          </a:ln>
        </p:spPr>
        <p:txBody>
          <a:bodyPr lIns="0" tIns="0" rIns="0" bIns="0" anchor="t">
            <a:spAutoFit/>
          </a:bodyPr>
          <a:lstStyle/>
          <a:p>
            <a:pPr indent="457200" algn="just" defTabSz="914400">
              <a:lnSpc>
                <a:spcPct val="200000"/>
              </a:lnSpc>
            </a:pPr>
            <a:r>
              <a:rPr lang="zh-CN" altLang="en-US" sz="1600" dirty="0">
                <a:latin typeface="Calibri" panose="020F0502020204030204" pitchFamily="34" charset="0"/>
                <a:ea typeface="宋体" panose="02010600030101010101" pitchFamily="2" charset="-122"/>
              </a:rPr>
              <a:t>一个纳税年度内，如果没有及时将扣除信息报送任职受雇单位，以致在单位预扣预缴工资、薪金所得税未享受扣除或未足额享受扣除的，大家可以在当年剩余月份内向单位申请补充扣除，也可以在次年</a:t>
            </a:r>
            <a:r>
              <a:rPr lang="en-US" altLang="zh-CN" sz="1600" dirty="0">
                <a:latin typeface="Calibri" panose="020F0502020204030204" pitchFamily="34" charset="0"/>
                <a:ea typeface="宋体" panose="02010600030101010101" pitchFamily="2" charset="-122"/>
              </a:rPr>
              <a:t>3</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1</a:t>
            </a:r>
            <a:r>
              <a:rPr lang="zh-CN" altLang="en-US" sz="1600" dirty="0">
                <a:latin typeface="Calibri" panose="020F0502020204030204" pitchFamily="34" charset="0"/>
                <a:ea typeface="宋体" panose="02010600030101010101" pitchFamily="2" charset="-122"/>
              </a:rPr>
              <a:t>日至</a:t>
            </a:r>
            <a:r>
              <a:rPr lang="en-US" altLang="zh-CN" sz="1600" dirty="0">
                <a:latin typeface="Calibri" panose="020F0502020204030204" pitchFamily="34" charset="0"/>
                <a:ea typeface="宋体" panose="02010600030101010101" pitchFamily="2" charset="-122"/>
              </a:rPr>
              <a:t>6</a:t>
            </a:r>
            <a:r>
              <a:rPr lang="zh-CN" altLang="en-US" sz="1600" dirty="0">
                <a:latin typeface="Calibri" panose="020F0502020204030204" pitchFamily="34" charset="0"/>
                <a:ea typeface="宋体" panose="02010600030101010101" pitchFamily="2" charset="-122"/>
              </a:rPr>
              <a:t>月</a:t>
            </a:r>
            <a:r>
              <a:rPr lang="en-US" altLang="zh-CN" sz="1600" dirty="0">
                <a:latin typeface="Calibri" panose="020F0502020204030204" pitchFamily="34" charset="0"/>
                <a:ea typeface="宋体" panose="02010600030101010101" pitchFamily="2" charset="-122"/>
              </a:rPr>
              <a:t>30</a:t>
            </a:r>
            <a:r>
              <a:rPr lang="zh-CN" altLang="en-US" sz="1600" dirty="0">
                <a:latin typeface="Calibri" panose="020F0502020204030204" pitchFamily="34" charset="0"/>
                <a:ea typeface="宋体" panose="02010600030101010101" pitchFamily="2" charset="-122"/>
              </a:rPr>
              <a:t>日内，向汇缴地主管税务机关进行汇算清缴申报时办理扣除。</a:t>
            </a:r>
            <a:endParaRPr lang="en-US" altLang="zh-CN" sz="1600" dirty="0">
              <a:solidFill>
                <a:srgbClr val="404040"/>
              </a:solidFill>
              <a:latin typeface="微软雅黑" panose="020B0503020204020204" pitchFamily="34" charset="-122"/>
              <a:ea typeface="微软雅黑" panose="020B0503020204020204" pitchFamily="34" charset="-122"/>
            </a:endParaRPr>
          </a:p>
        </p:txBody>
      </p:sp>
      <p:sp>
        <p:nvSpPr>
          <p:cNvPr id="23" name="矩形 93"/>
          <p:cNvSpPr/>
          <p:nvPr/>
        </p:nvSpPr>
        <p:spPr>
          <a:xfrm>
            <a:off x="684213" y="1674813"/>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矩形 93"/>
          <p:cNvSpPr/>
          <p:nvPr/>
        </p:nvSpPr>
        <p:spPr>
          <a:xfrm rot="10800000">
            <a:off x="8235950" y="3997325"/>
            <a:ext cx="287338" cy="288925"/>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3" name="直接连接符 12"/>
          <p:cNvCxnSpPr/>
          <p:nvPr/>
        </p:nvCxnSpPr>
        <p:spPr>
          <a:xfrm>
            <a:off x="762000" y="630238"/>
            <a:ext cx="7840663" cy="0"/>
          </a:xfrm>
          <a:prstGeom prst="line">
            <a:avLst/>
          </a:prstGeom>
        </p:spPr>
        <p:style>
          <a:lnRef idx="1">
            <a:schemeClr val="dk1"/>
          </a:lnRef>
          <a:fillRef idx="0">
            <a:schemeClr val="dk1"/>
          </a:fillRef>
          <a:effectRef idx="0">
            <a:schemeClr val="dk1"/>
          </a:effectRef>
          <a:fontRef idx="minor">
            <a:schemeClr val="tx1"/>
          </a:fontRef>
        </p:style>
      </p:cxn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财税-www.caishui.org</a:t>
            </a:r>
          </a:p>
        </p:txBody>
      </p:sp>
    </p:spTree>
  </p:cSld>
  <p:clrMapOvr>
    <a:masterClrMapping/>
  </p:clrMapOvr>
  <p:transition spd="med" advTm="0">
    <p:fade/>
  </p:transition>
</p:sld>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5966</Words>
  <Application>Microsoft Office PowerPoint</Application>
  <PresentationFormat>全屏显示(16:9)</PresentationFormat>
  <Paragraphs>612</Paragraphs>
  <Slides>67</Slides>
  <Notes>67</Notes>
  <HiddenSlides>0</HiddenSlides>
  <MMClips>0</MMClips>
  <ScaleCrop>false</ScaleCrop>
  <HeadingPairs>
    <vt:vector size="4" baseType="variant">
      <vt:variant>
        <vt:lpstr>主题</vt:lpstr>
      </vt:variant>
      <vt:variant>
        <vt:i4>1</vt:i4>
      </vt:variant>
      <vt:variant>
        <vt:lpstr>幻灯片标题</vt:lpstr>
      </vt:variant>
      <vt:variant>
        <vt:i4>67</vt:i4>
      </vt:variant>
    </vt:vector>
  </HeadingPairs>
  <TitlesOfParts>
    <vt:vector size="6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蒋进平</cp:lastModifiedBy>
  <cp:revision>261</cp:revision>
  <dcterms:created xsi:type="dcterms:W3CDTF">2015-12-11T17:46:00Z</dcterms:created>
  <dcterms:modified xsi:type="dcterms:W3CDTF">2018-12-24T03:01:43Z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